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rels" ContentType="application/vnd.openxmlformats-package.relationshi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65" r:id="rId3"/>
    <p:sldId id="267" r:id="rId4"/>
  </p:sldIdLst>
  <p:sldSz cx="12192000" cy="6858000"/>
  <p:notesSz cx="9939020" cy="6805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2F5597"/>
    <a:srgbClr val="28467C"/>
    <a:srgbClr val="ED7D31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81" autoAdjust="0"/>
    <p:restoredTop sz="93891" autoAdjust="0"/>
  </p:normalViewPr>
  <p:slideViewPr>
    <p:cSldViewPr snapToGrid="0">
      <p:cViewPr varScale="1">
        <p:scale>
          <a:sx n="68" d="100"/>
          <a:sy n="68" d="100"/>
        </p:scale>
        <p:origin x="7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customXml" Target="../customXml/item1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customXml" Target="../customXml/item3.xml"/><Relationship Id="rId10" Type="http://schemas.openxmlformats.org/officeDocument/2006/relationships/customXml" Target="../customXml/item2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7047" cy="341463"/>
          </a:xfrm>
          <a:prstGeom prst="rect">
            <a:avLst/>
          </a:prstGeom>
        </p:spPr>
        <p:txBody>
          <a:bodyPr vert="horz" lIns="95677" tIns="47839" rIns="95677" bIns="47839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629993" y="0"/>
            <a:ext cx="4307047" cy="341463"/>
          </a:xfrm>
          <a:prstGeom prst="rect">
            <a:avLst/>
          </a:prstGeom>
        </p:spPr>
        <p:txBody>
          <a:bodyPr vert="horz" lIns="95677" tIns="47839" rIns="95677" bIns="47839" rtlCol="0"/>
          <a:lstStyle>
            <a:lvl1pPr algn="r">
              <a:defRPr sz="1300"/>
            </a:lvl1pPr>
          </a:lstStyle>
          <a:p>
            <a:fld id="{BBF953BB-2954-4F7E-9675-407AB87765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928938" y="850900"/>
            <a:ext cx="4083050" cy="2297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77" tIns="47839" rIns="95677" bIns="47839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93935" y="3275202"/>
            <a:ext cx="7951470" cy="2679710"/>
          </a:xfrm>
          <a:prstGeom prst="rect">
            <a:avLst/>
          </a:prstGeom>
        </p:spPr>
        <p:txBody>
          <a:bodyPr vert="horz" lIns="95677" tIns="47839" rIns="95677" bIns="47839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464152"/>
            <a:ext cx="4307047" cy="341462"/>
          </a:xfrm>
          <a:prstGeom prst="rect">
            <a:avLst/>
          </a:prstGeom>
        </p:spPr>
        <p:txBody>
          <a:bodyPr vert="horz" lIns="95677" tIns="47839" rIns="95677" bIns="47839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629993" y="6464152"/>
            <a:ext cx="4307047" cy="341462"/>
          </a:xfrm>
          <a:prstGeom prst="rect">
            <a:avLst/>
          </a:prstGeom>
        </p:spPr>
        <p:txBody>
          <a:bodyPr vert="horz" lIns="95677" tIns="47839" rIns="95677" bIns="47839" rtlCol="0" anchor="b"/>
          <a:lstStyle>
            <a:lvl1pPr algn="r">
              <a:defRPr sz="1300"/>
            </a:lvl1pPr>
          </a:lstStyle>
          <a:p>
            <a:fld id="{9BF09F5A-45F1-4BCE-99F3-DEE602A2210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080770" y="1041400"/>
            <a:ext cx="3178810" cy="76390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资产调配流程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: 圆角 22"/>
          <p:cNvSpPr/>
          <p:nvPr/>
        </p:nvSpPr>
        <p:spPr>
          <a:xfrm>
            <a:off x="5426075" y="865505"/>
            <a:ext cx="5368925" cy="149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需求人、部门、系部按照</a:t>
            </a:r>
            <a:r>
              <a:rPr lang="zh-CN" altLang="en-US" sz="16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《贵州传媒职业学院固定资产管理办法（试行）》</a:t>
            </a:r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要求填写</a:t>
            </a:r>
            <a:r>
              <a:rPr lang="zh-CN" altLang="en-US" sz="16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《资产移交清单》</a:t>
            </a:r>
            <a:r>
              <a:rPr lang="zh-CN" altLang="en-US" sz="16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《贵州传媒职业学院资产调配申请表》</a:t>
            </a:r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并完成审批</a:t>
            </a:r>
            <a:endParaRPr lang="zh-CN" altLang="en-US" sz="16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（线上申请未开通前，可通过线下</a:t>
            </a:r>
            <a:r>
              <a:rPr lang="zh-CN" altLang="en-US" sz="16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完成）</a:t>
            </a:r>
            <a:endParaRPr lang="zh-CN" altLang="en-US" sz="16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: 圆角 24"/>
          <p:cNvSpPr/>
          <p:nvPr/>
        </p:nvSpPr>
        <p:spPr>
          <a:xfrm>
            <a:off x="5371465" y="2810510"/>
            <a:ext cx="5423535" cy="142811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需求人、部门、系部将完成的</a:t>
            </a:r>
            <a:r>
              <a:rPr lang="zh-CN" altLang="en-US" sz="16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《资产移交清单》《贵州传媒职业学院资产调配申请表》</a:t>
            </a:r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交到后勤资产管理处，由后勤资产管理处按需调配</a:t>
            </a:r>
            <a:endParaRPr lang="zh-CN" altLang="en-US" sz="16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0" name="箭头: 下 29"/>
          <p:cNvSpPr/>
          <p:nvPr/>
        </p:nvSpPr>
        <p:spPr>
          <a:xfrm>
            <a:off x="7930515" y="2424430"/>
            <a:ext cx="359410" cy="326390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34" name="矩形: 圆角 33"/>
          <p:cNvSpPr/>
          <p:nvPr/>
        </p:nvSpPr>
        <p:spPr>
          <a:xfrm>
            <a:off x="5426075" y="4685030"/>
            <a:ext cx="5370195" cy="66675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后勤资产管理处调配完成后在资产管理系统上变更资产使用人、管理人、存放地点等</a:t>
            </a:r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信息</a:t>
            </a:r>
            <a:endParaRPr lang="zh-CN" altLang="en-US" sz="16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箭头: 下 29"/>
          <p:cNvSpPr/>
          <p:nvPr/>
        </p:nvSpPr>
        <p:spPr>
          <a:xfrm>
            <a:off x="7930515" y="4298315"/>
            <a:ext cx="359410" cy="326390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080770" y="1041400"/>
            <a:ext cx="3178810" cy="76390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资产处置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: 圆角 22"/>
          <p:cNvSpPr/>
          <p:nvPr/>
        </p:nvSpPr>
        <p:spPr>
          <a:xfrm>
            <a:off x="5426075" y="865505"/>
            <a:ext cx="5368925" cy="149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后勤资产管理处按照</a:t>
            </a:r>
            <a:r>
              <a:rPr lang="zh-CN" altLang="en-US" sz="16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《贵州省行政事业单位资产处置管理办法》</a:t>
            </a:r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要求填写</a:t>
            </a:r>
            <a:r>
              <a:rPr lang="zh-CN" altLang="en-US" sz="16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《资产处置申请表》《待处置资产专家评估表》《待处置资产明细表》</a:t>
            </a:r>
            <a:r>
              <a:rPr lang="zh-CN" altLang="en-US" sz="16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zh-CN" altLang="en-US" sz="16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: 圆角 24"/>
          <p:cNvSpPr/>
          <p:nvPr/>
        </p:nvSpPr>
        <p:spPr>
          <a:xfrm>
            <a:off x="5371465" y="2810510"/>
            <a:ext cx="5423535" cy="142811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后勤资产管理处形成议题上报主管单位和学院党委会，经同意后按照</a:t>
            </a:r>
            <a:r>
              <a:rPr lang="zh-CN" altLang="en-US" sz="16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《贵州省行政事业单位公示制度》</a:t>
            </a:r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将</a:t>
            </a:r>
            <a:r>
              <a:rPr lang="zh-CN" altLang="en-US" sz="16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《资产处置申请表》《待处置资产专家评估表》《待处置资产明细表》在主管单位和学院线上线下同时完成公示</a:t>
            </a:r>
            <a:endParaRPr lang="zh-CN" altLang="en-US" sz="16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0" name="箭头: 下 29"/>
          <p:cNvSpPr/>
          <p:nvPr/>
        </p:nvSpPr>
        <p:spPr>
          <a:xfrm>
            <a:off x="7930515" y="2424430"/>
            <a:ext cx="359410" cy="326390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34" name="矩形: 圆角 33"/>
          <p:cNvSpPr/>
          <p:nvPr/>
        </p:nvSpPr>
        <p:spPr>
          <a:xfrm>
            <a:off x="5426075" y="4685030"/>
            <a:ext cx="5370195" cy="139763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后勤资产管理处将</a:t>
            </a:r>
            <a:r>
              <a:rPr lang="zh-CN" altLang="en-US" sz="16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《资产处置申请表》《待处置资产专家评估表》《待处置资产明细表》</a:t>
            </a:r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公示照片等一系列资料按照资产管理系统要求上传资料完成申请，经同意后按《贵州行政事业单位固定资产管理办法》相关要求进行处置并完成资产</a:t>
            </a:r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下账</a:t>
            </a:r>
            <a:endParaRPr lang="zh-CN" altLang="en-US" sz="16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箭头: 下 29"/>
          <p:cNvSpPr/>
          <p:nvPr/>
        </p:nvSpPr>
        <p:spPr>
          <a:xfrm>
            <a:off x="7930515" y="4298315"/>
            <a:ext cx="359410" cy="326390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eed59bb-eaa4-40f3-bbb4-d3ddfb100056">
      <Terms xmlns="http://schemas.microsoft.com/office/infopath/2007/PartnerControls"/>
    </lcf76f155ced4ddcb4097134ff3c332f>
    <TaxCatchAll xmlns="11816bdf-589b-4a9b-96f4-3394f7fed21a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72F77908297B47A447D3BC9757BF19" ma:contentTypeVersion="16" ma:contentTypeDescription="Create a new document." ma:contentTypeScope="" ma:versionID="907425991cc0d7f6dc06b487795735b5">
  <xsd:schema xmlns:xsd="http://www.w3.org/2001/XMLSchema" xmlns:xs="http://www.w3.org/2001/XMLSchema" xmlns:p="http://schemas.microsoft.com/office/2006/metadata/properties" xmlns:ns2="eeed59bb-eaa4-40f3-bbb4-d3ddfb100056" xmlns:ns3="11816bdf-589b-4a9b-96f4-3394f7fed21a" targetNamespace="http://schemas.microsoft.com/office/2006/metadata/properties" ma:root="true" ma:fieldsID="ab30ecbe887ae7b254c8aceaf0e21dbe" ns2:_="" ns3:_="">
    <xsd:import namespace="eeed59bb-eaa4-40f3-bbb4-d3ddfb100056"/>
    <xsd:import namespace="11816bdf-589b-4a9b-96f4-3394f7fed21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ed59bb-eaa4-40f3-bbb4-d3ddfb1000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9659908-461d-4310-9e2e-8d0890ed1e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816bdf-589b-4a9b-96f4-3394f7fed21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928fae63-b621-4e36-a3ac-e817eade153c}" ma:internalName="TaxCatchAll" ma:showField="CatchAllData" ma:web="11816bdf-589b-4a9b-96f4-3394f7fed21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2FF7C0-1F53-4836-9555-069CD54F789F}">
  <ds:schemaRefs/>
</ds:datastoreItem>
</file>

<file path=customXml/itemProps2.xml><?xml version="1.0" encoding="utf-8"?>
<ds:datastoreItem xmlns:ds="http://schemas.openxmlformats.org/officeDocument/2006/customXml" ds:itemID="{4384FF69-A02A-4DBA-9680-8A923047338D}">
  <ds:schemaRefs/>
</ds:datastoreItem>
</file>

<file path=customXml/itemProps3.xml><?xml version="1.0" encoding="utf-8"?>
<ds:datastoreItem xmlns:ds="http://schemas.openxmlformats.org/officeDocument/2006/customXml" ds:itemID="{CBDB91D3-7C40-4AE2-A5A1-DC17A47EEA12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461</Words>
  <Application>WPS 演示</Application>
  <PresentationFormat>宽屏</PresentationFormat>
  <Paragraphs>17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Arial</vt:lpstr>
      <vt:lpstr>宋体</vt:lpstr>
      <vt:lpstr>Wingdings</vt:lpstr>
      <vt:lpstr>微软雅黑</vt:lpstr>
      <vt:lpstr>等线</vt:lpstr>
      <vt:lpstr>Arial Unicode MS</vt:lpstr>
      <vt:lpstr>等线 Light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Dongfu</dc:creator>
  <cp:lastModifiedBy>主观的兔子</cp:lastModifiedBy>
  <cp:revision>104</cp:revision>
  <cp:lastPrinted>2022-05-13T01:23:00Z</cp:lastPrinted>
  <dcterms:created xsi:type="dcterms:W3CDTF">2022-03-25T17:22:00Z</dcterms:created>
  <dcterms:modified xsi:type="dcterms:W3CDTF">2025-07-11T05:00:05Z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0x0101009B72F77908297B47A447D3BC9757BF19</vt:lpwstr>
  </property>
  <property fmtid="{D5CDD505-2E9C-101B-9397-08002B2CF9AE}" pid="3" name="MediaServiceImageTags">
    <vt:lpwstr/>
  </property>
  <property fmtid="{D5CDD505-2E9C-101B-9397-08002B2CF9AE}" pid="4" name="ICV">
    <vt:lpwstr>2E49B4DC8DF34B26A3145C2059EDE1C6_12</vt:lpwstr>
  </property>
  <property fmtid="{D5CDD505-2E9C-101B-9397-08002B2CF9AE}" pid="5" name="KSOProductBuildVer">
    <vt:lpwstr>2052-12.1.0.21915</vt:lpwstr>
  </property>
</Properties>
</file>