
<file path=[Content_Types].xml><?xml version="1.0" encoding="utf-8"?>
<Types xmlns="http://schemas.openxmlformats.org/package/2006/content-types">
  <Default Extension="xml" ContentType="application/xml"/>
  <Default Extension="jpeg" ContentType="image/jpeg"/>
  <Default Extension="JPG" ContentType="image/.jpg"/>
  <Default Extension="rels" ContentType="application/vnd.openxmlformats-package.relationship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6"/>
  </p:notesMasterIdLst>
  <p:sldIdLst>
    <p:sldId id="265" r:id="rId3"/>
    <p:sldId id="271" r:id="rId4"/>
    <p:sldId id="274" r:id="rId5"/>
  </p:sldIdLst>
  <p:sldSz cx="12192000" cy="6858000"/>
  <p:notesSz cx="9939020" cy="6805295"/>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772350053" name="主观的兔子" initials="主" lastIdx="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2060"/>
    <a:srgbClr val="2F5597"/>
    <a:srgbClr val="28467C"/>
    <a:srgbClr val="ED7D31"/>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181" autoAdjust="0"/>
    <p:restoredTop sz="93891" autoAdjust="0"/>
  </p:normalViewPr>
  <p:slideViewPr>
    <p:cSldViewPr snapToGrid="0">
      <p:cViewPr varScale="1">
        <p:scale>
          <a:sx n="68" d="100"/>
          <a:sy n="68" d="100"/>
        </p:scale>
        <p:origin x="764"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tableStyles" Target="tableStyles.xml"/><Relationship Id="rId8" Type="http://schemas.openxmlformats.org/officeDocument/2006/relationships/viewProps" Target="viewProps.xml"/><Relationship Id="rId7" Type="http://schemas.openxmlformats.org/officeDocument/2006/relationships/presProps" Target="presProps.xml"/><Relationship Id="rId6" Type="http://schemas.openxmlformats.org/officeDocument/2006/relationships/notesMaster" Target="notesMasters/notesMaster1.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3" Type="http://schemas.openxmlformats.org/officeDocument/2006/relationships/customXml" Target="../customXml/item3.xml"/><Relationship Id="rId12" Type="http://schemas.openxmlformats.org/officeDocument/2006/relationships/customXml" Target="../customXml/item2.xml"/><Relationship Id="rId11" Type="http://schemas.openxmlformats.org/officeDocument/2006/relationships/customXml" Target="../customXml/item1.xml"/><Relationship Id="rId10" Type="http://schemas.openxmlformats.org/officeDocument/2006/relationships/commentAuthors" Target="commentAuthors.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4307047" cy="341463"/>
          </a:xfrm>
          <a:prstGeom prst="rect">
            <a:avLst/>
          </a:prstGeom>
        </p:spPr>
        <p:txBody>
          <a:bodyPr vert="horz" lIns="95677" tIns="47839" rIns="95677" bIns="47839" rtlCol="0"/>
          <a:lstStyle>
            <a:lvl1pPr algn="l">
              <a:defRPr sz="1300"/>
            </a:lvl1pPr>
          </a:lstStyle>
          <a:p>
            <a:endParaRPr lang="zh-CN" altLang="en-US"/>
          </a:p>
        </p:txBody>
      </p:sp>
      <p:sp>
        <p:nvSpPr>
          <p:cNvPr id="3" name="日期占位符 2"/>
          <p:cNvSpPr>
            <a:spLocks noGrp="1"/>
          </p:cNvSpPr>
          <p:nvPr>
            <p:ph type="dt" idx="1"/>
          </p:nvPr>
        </p:nvSpPr>
        <p:spPr>
          <a:xfrm>
            <a:off x="5629993" y="0"/>
            <a:ext cx="4307047" cy="341463"/>
          </a:xfrm>
          <a:prstGeom prst="rect">
            <a:avLst/>
          </a:prstGeom>
        </p:spPr>
        <p:txBody>
          <a:bodyPr vert="horz" lIns="95677" tIns="47839" rIns="95677" bIns="47839" rtlCol="0"/>
          <a:lstStyle>
            <a:lvl1pPr algn="r">
              <a:defRPr sz="1300"/>
            </a:lvl1pPr>
          </a:lstStyle>
          <a:p>
            <a:fld id="{BBF953BB-2954-4F7E-9675-407AB8776510}"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2928938" y="850900"/>
            <a:ext cx="4083050" cy="2297113"/>
          </a:xfrm>
          <a:prstGeom prst="rect">
            <a:avLst/>
          </a:prstGeom>
          <a:noFill/>
          <a:ln w="12700">
            <a:solidFill>
              <a:prstClr val="black"/>
            </a:solidFill>
          </a:ln>
        </p:spPr>
        <p:txBody>
          <a:bodyPr vert="horz" lIns="95677" tIns="47839" rIns="95677" bIns="47839" rtlCol="0" anchor="ctr"/>
          <a:lstStyle/>
          <a:p>
            <a:endParaRPr lang="zh-CN" altLang="en-US"/>
          </a:p>
        </p:txBody>
      </p:sp>
      <p:sp>
        <p:nvSpPr>
          <p:cNvPr id="5" name="备注占位符 4"/>
          <p:cNvSpPr>
            <a:spLocks noGrp="1"/>
          </p:cNvSpPr>
          <p:nvPr>
            <p:ph type="body" sz="quarter" idx="3"/>
          </p:nvPr>
        </p:nvSpPr>
        <p:spPr>
          <a:xfrm>
            <a:off x="993935" y="3275202"/>
            <a:ext cx="7951470" cy="2679710"/>
          </a:xfrm>
          <a:prstGeom prst="rect">
            <a:avLst/>
          </a:prstGeom>
        </p:spPr>
        <p:txBody>
          <a:bodyPr vert="horz" lIns="95677" tIns="47839" rIns="95677" bIns="47839"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6464152"/>
            <a:ext cx="4307047" cy="341462"/>
          </a:xfrm>
          <a:prstGeom prst="rect">
            <a:avLst/>
          </a:prstGeom>
        </p:spPr>
        <p:txBody>
          <a:bodyPr vert="horz" lIns="95677" tIns="47839" rIns="95677" bIns="47839" rtlCol="0" anchor="b"/>
          <a:lstStyle>
            <a:lvl1pPr algn="l">
              <a:defRPr sz="1300"/>
            </a:lvl1pPr>
          </a:lstStyle>
          <a:p>
            <a:endParaRPr lang="zh-CN" altLang="en-US"/>
          </a:p>
        </p:txBody>
      </p:sp>
      <p:sp>
        <p:nvSpPr>
          <p:cNvPr id="7" name="灯片编号占位符 6"/>
          <p:cNvSpPr>
            <a:spLocks noGrp="1"/>
          </p:cNvSpPr>
          <p:nvPr>
            <p:ph type="sldNum" sz="quarter" idx="5"/>
          </p:nvPr>
        </p:nvSpPr>
        <p:spPr>
          <a:xfrm>
            <a:off x="5629993" y="6464152"/>
            <a:ext cx="4307047" cy="341462"/>
          </a:xfrm>
          <a:prstGeom prst="rect">
            <a:avLst/>
          </a:prstGeom>
        </p:spPr>
        <p:txBody>
          <a:bodyPr vert="horz" lIns="95677" tIns="47839" rIns="95677" bIns="47839" rtlCol="0" anchor="b"/>
          <a:lstStyle>
            <a:lvl1pPr algn="r">
              <a:defRPr sz="1300"/>
            </a:lvl1pPr>
          </a:lstStyle>
          <a:p>
            <a:fld id="{9BF09F5A-45F1-4BCE-99F3-DEE602A22107}"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A8264C78-7136-4723-97F1-3CF939EFDA94}"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E0A63E2-B649-4F04-995B-4E9BF8F4F211}"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A8264C78-7136-4723-97F1-3CF939EFDA94}"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E0A63E2-B649-4F04-995B-4E9BF8F4F211}"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A8264C78-7136-4723-97F1-3CF939EFDA94}"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E0A63E2-B649-4F04-995B-4E9BF8F4F211}"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A8264C78-7136-4723-97F1-3CF939EFDA94}"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E0A63E2-B649-4F04-995B-4E9BF8F4F211}"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A8264C78-7136-4723-97F1-3CF939EFDA94}"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E0A63E2-B649-4F04-995B-4E9BF8F4F211}"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4"/>
          <p:cNvSpPr>
            <a:spLocks noGrp="1"/>
          </p:cNvSpPr>
          <p:nvPr>
            <p:ph type="dt" sz="half" idx="10"/>
          </p:nvPr>
        </p:nvSpPr>
        <p:spPr/>
        <p:txBody>
          <a:bodyPr/>
          <a:lstStyle/>
          <a:p>
            <a:fld id="{A8264C78-7136-4723-97F1-3CF939EFDA94}"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E0A63E2-B649-4F04-995B-4E9BF8F4F211}"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A8264C78-7136-4723-97F1-3CF939EFDA94}"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E0A63E2-B649-4F04-995B-4E9BF8F4F211}"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A8264C78-7136-4723-97F1-3CF939EFDA94}"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E0A63E2-B649-4F04-995B-4E9BF8F4F211}"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A8264C78-7136-4723-97F1-3CF939EFDA94}"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E0A63E2-B649-4F04-995B-4E9BF8F4F211}"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A8264C78-7136-4723-97F1-3CF939EFDA94}"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E0A63E2-B649-4F04-995B-4E9BF8F4F211}"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A8264C78-7136-4723-97F1-3CF939EFDA94}"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E0A63E2-B649-4F04-995B-4E9BF8F4F211}"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8264C78-7136-4723-97F1-3CF939EFDA94}"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E0A63E2-B649-4F04-995B-4E9BF8F4F211}"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3"/>
          <p:cNvSpPr/>
          <p:nvPr/>
        </p:nvSpPr>
        <p:spPr>
          <a:xfrm>
            <a:off x="519803" y="335458"/>
            <a:ext cx="3228087" cy="488654"/>
          </a:xfrm>
          <a:prstGeom prst="roundRect">
            <a:avLst/>
          </a:prstGeom>
          <a:solidFill>
            <a:schemeClr val="accent6">
              <a:lumMod val="75000"/>
            </a:schemeClr>
          </a:solid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latin typeface="微软雅黑" panose="020B0503020204020204" pitchFamily="34" charset="-122"/>
                <a:ea typeface="微软雅黑" panose="020B0503020204020204" pitchFamily="34" charset="-122"/>
              </a:rPr>
              <a:t>1</a:t>
            </a:r>
            <a:r>
              <a:rPr lang="zh-CN" altLang="en-US" sz="1600" dirty="0">
                <a:latin typeface="微软雅黑" panose="020B0503020204020204" pitchFamily="34" charset="-122"/>
                <a:ea typeface="微软雅黑" panose="020B0503020204020204" pitchFamily="34" charset="-122"/>
              </a:rPr>
              <a:t>）采购工作流程</a:t>
            </a:r>
            <a:r>
              <a:rPr lang="en-US" altLang="zh-CN" sz="1600" dirty="0">
                <a:latin typeface="微软雅黑" panose="020B0503020204020204" pitchFamily="34" charset="-122"/>
                <a:ea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rPr>
              <a:t>（内控、预算）</a:t>
            </a:r>
            <a:endParaRPr lang="zh-CN" altLang="en-US" sz="1600" dirty="0">
              <a:latin typeface="微软雅黑" panose="020B0503020204020204" pitchFamily="34" charset="-122"/>
              <a:ea typeface="微软雅黑" panose="020B0503020204020204" pitchFamily="34" charset="-122"/>
            </a:endParaRPr>
          </a:p>
        </p:txBody>
      </p:sp>
      <p:sp>
        <p:nvSpPr>
          <p:cNvPr id="23" name="矩形: 圆角 22"/>
          <p:cNvSpPr/>
          <p:nvPr/>
        </p:nvSpPr>
        <p:spPr>
          <a:xfrm>
            <a:off x="4235450" y="824230"/>
            <a:ext cx="6604635" cy="1440180"/>
          </a:xfrm>
          <a:prstGeom prst="roundRect">
            <a:avLst/>
          </a:prstGeom>
          <a:solidFill>
            <a:schemeClr val="bg1">
              <a:lumMod val="95000"/>
            </a:schemeClr>
          </a:solid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zh-CN" altLang="en-US" sz="1400" b="1" dirty="0">
                <a:solidFill>
                  <a:schemeClr val="accent5">
                    <a:lumMod val="50000"/>
                  </a:schemeClr>
                </a:solidFill>
                <a:latin typeface="微软雅黑" panose="020B0503020204020204" pitchFamily="34" charset="-122"/>
                <a:ea typeface="微软雅黑" panose="020B0503020204020204" pitchFamily="34" charset="-122"/>
                <a:sym typeface="+mn-ea"/>
              </a:rPr>
              <a:t>成立政府采购小组：</a:t>
            </a:r>
            <a:r>
              <a:rPr lang="zh-CN" sz="1400" dirty="0">
                <a:solidFill>
                  <a:schemeClr val="accent5">
                    <a:lumMod val="50000"/>
                  </a:schemeClr>
                </a:solidFill>
                <a:latin typeface="微软雅黑" panose="020B0503020204020204" pitchFamily="34" charset="-122"/>
                <a:ea typeface="微软雅黑" panose="020B0503020204020204" pitchFamily="34" charset="-122"/>
              </a:rPr>
              <a:t>各部门（系部）</a:t>
            </a:r>
            <a:r>
              <a:rPr lang="zh-CN" altLang="en-US" sz="1400" dirty="0">
                <a:solidFill>
                  <a:schemeClr val="accent5">
                    <a:lumMod val="50000"/>
                  </a:schemeClr>
                </a:solidFill>
                <a:latin typeface="微软雅黑" panose="020B0503020204020204" pitchFamily="34" charset="-122"/>
                <a:ea typeface="微软雅黑" panose="020B0503020204020204" pitchFamily="34" charset="-122"/>
              </a:rPr>
              <a:t>按照省广电局关于印发《贵州省广播电视局政府采购工作规程（试行）》的通知要求，</a:t>
            </a:r>
            <a:r>
              <a:rPr lang="zh-CN" altLang="en-US" sz="1400" dirty="0">
                <a:solidFill>
                  <a:schemeClr val="accent5">
                    <a:lumMod val="50000"/>
                  </a:schemeClr>
                </a:solidFill>
                <a:latin typeface="微软雅黑" panose="020B0503020204020204" pitchFamily="34" charset="-122"/>
                <a:ea typeface="微软雅黑" panose="020B0503020204020204" pitchFamily="34" charset="-122"/>
                <a:sym typeface="+mn-ea"/>
              </a:rPr>
              <a:t>成立政府采购小组</a:t>
            </a:r>
            <a:r>
              <a:rPr lang="zh-CN" altLang="en-US" sz="1400" dirty="0">
                <a:solidFill>
                  <a:schemeClr val="accent5">
                    <a:lumMod val="50000"/>
                  </a:schemeClr>
                </a:solidFill>
                <a:latin typeface="微软雅黑" panose="020B0503020204020204" pitchFamily="34" charset="-122"/>
                <a:ea typeface="微软雅黑" panose="020B0503020204020204" pitchFamily="34" charset="-122"/>
              </a:rPr>
              <a:t>，按照项目</a:t>
            </a:r>
            <a:r>
              <a:rPr lang="en-US" altLang="zh-CN" sz="1400" dirty="0">
                <a:solidFill>
                  <a:schemeClr val="accent5">
                    <a:lumMod val="50000"/>
                  </a:schemeClr>
                </a:solidFill>
                <a:latin typeface="微软雅黑" panose="020B0503020204020204" pitchFamily="34" charset="-122"/>
                <a:ea typeface="微软雅黑" panose="020B0503020204020204" pitchFamily="34" charset="-122"/>
              </a:rPr>
              <a:t>“</a:t>
            </a:r>
            <a:r>
              <a:rPr lang="zh-CN" altLang="en-US" sz="1400" dirty="0">
                <a:solidFill>
                  <a:schemeClr val="accent5">
                    <a:lumMod val="50000"/>
                  </a:schemeClr>
                </a:solidFill>
                <a:latin typeface="微软雅黑" panose="020B0503020204020204" pitchFamily="34" charset="-122"/>
                <a:ea typeface="微软雅黑" panose="020B0503020204020204" pitchFamily="34" charset="-122"/>
              </a:rPr>
              <a:t>一事一议</a:t>
            </a:r>
            <a:r>
              <a:rPr lang="en-US" altLang="zh-CN" sz="1400" dirty="0">
                <a:solidFill>
                  <a:schemeClr val="accent5">
                    <a:lumMod val="50000"/>
                  </a:schemeClr>
                </a:solidFill>
                <a:latin typeface="微软雅黑" panose="020B0503020204020204" pitchFamily="34" charset="-122"/>
                <a:ea typeface="微软雅黑" panose="020B0503020204020204" pitchFamily="34" charset="-122"/>
              </a:rPr>
              <a:t>”</a:t>
            </a:r>
            <a:r>
              <a:rPr lang="zh-CN" altLang="en-US" sz="1400" dirty="0">
                <a:solidFill>
                  <a:schemeClr val="accent5">
                    <a:lumMod val="50000"/>
                  </a:schemeClr>
                </a:solidFill>
                <a:latin typeface="微软雅黑" panose="020B0503020204020204" pitchFamily="34" charset="-122"/>
                <a:ea typeface="微软雅黑" panose="020B0503020204020204" pitchFamily="34" charset="-122"/>
              </a:rPr>
              <a:t>原则成员由</a:t>
            </a:r>
            <a:r>
              <a:rPr lang="en-US" altLang="zh-CN" sz="1400" dirty="0">
                <a:solidFill>
                  <a:schemeClr val="accent5">
                    <a:lumMod val="50000"/>
                  </a:schemeClr>
                </a:solidFill>
                <a:latin typeface="微软雅黑" panose="020B0503020204020204" pitchFamily="34" charset="-122"/>
                <a:ea typeface="微软雅黑" panose="020B0503020204020204" pitchFamily="34" charset="-122"/>
              </a:rPr>
              <a:t>3-5</a:t>
            </a:r>
            <a:r>
              <a:rPr lang="zh-CN" altLang="en-US" sz="1400" dirty="0">
                <a:solidFill>
                  <a:schemeClr val="accent5">
                    <a:lumMod val="50000"/>
                  </a:schemeClr>
                </a:solidFill>
                <a:latin typeface="微软雅黑" panose="020B0503020204020204" pitchFamily="34" charset="-122"/>
                <a:ea typeface="微软雅黑" panose="020B0503020204020204" pitchFamily="34" charset="-122"/>
              </a:rPr>
              <a:t>人组成。限额以上项目报学院党委会进行立项。</a:t>
            </a:r>
            <a:endParaRPr lang="zh-CN" altLang="en-US" sz="1400" b="1" dirty="0">
              <a:solidFill>
                <a:schemeClr val="accent5">
                  <a:lumMod val="50000"/>
                </a:schemeClr>
              </a:solidFill>
              <a:latin typeface="微软雅黑" panose="020B0503020204020204" pitchFamily="34" charset="-122"/>
              <a:ea typeface="微软雅黑" panose="020B0503020204020204" pitchFamily="34" charset="-122"/>
            </a:endParaRPr>
          </a:p>
        </p:txBody>
      </p:sp>
      <p:sp>
        <p:nvSpPr>
          <p:cNvPr id="25" name="矩形: 圆角 24"/>
          <p:cNvSpPr/>
          <p:nvPr/>
        </p:nvSpPr>
        <p:spPr>
          <a:xfrm>
            <a:off x="4294505" y="3042285"/>
            <a:ext cx="6604635" cy="1056005"/>
          </a:xfrm>
          <a:prstGeom prst="roundRect">
            <a:avLst/>
          </a:prstGeom>
          <a:solidFill>
            <a:schemeClr val="bg1">
              <a:lumMod val="95000"/>
            </a:schemeClr>
          </a:solid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zh-CN" sz="1400" b="1" dirty="0">
                <a:solidFill>
                  <a:schemeClr val="accent5">
                    <a:lumMod val="50000"/>
                  </a:schemeClr>
                </a:solidFill>
                <a:latin typeface="微软雅黑" panose="020B0503020204020204" pitchFamily="34" charset="-122"/>
                <a:ea typeface="微软雅黑" panose="020B0503020204020204" pitchFamily="34" charset="-122"/>
              </a:rPr>
              <a:t>采购预算编制：</a:t>
            </a:r>
            <a:r>
              <a:rPr lang="zh-CN" altLang="en-US" sz="1400" dirty="0">
                <a:solidFill>
                  <a:schemeClr val="accent5">
                    <a:lumMod val="50000"/>
                  </a:schemeClr>
                </a:solidFill>
                <a:latin typeface="微软雅黑" panose="020B0503020204020204" pitchFamily="34" charset="-122"/>
                <a:ea typeface="微软雅黑" panose="020B0503020204020204" pitchFamily="34" charset="-122"/>
              </a:rPr>
              <a:t>按照《关于加强贵州省省级政府采购预算资金管理的意见》</a:t>
            </a:r>
            <a:r>
              <a:rPr lang="en-US" altLang="zh-CN" sz="1400" dirty="0">
                <a:solidFill>
                  <a:schemeClr val="accent5">
                    <a:lumMod val="50000"/>
                  </a:schemeClr>
                </a:solidFill>
                <a:latin typeface="微软雅黑" panose="020B0503020204020204" pitchFamily="34" charset="-122"/>
                <a:ea typeface="微软雅黑" panose="020B0503020204020204" pitchFamily="34" charset="-122"/>
              </a:rPr>
              <a:t>(</a:t>
            </a:r>
            <a:r>
              <a:rPr lang="zh-CN" altLang="en-US" sz="1400" dirty="0">
                <a:solidFill>
                  <a:schemeClr val="accent5">
                    <a:lumMod val="50000"/>
                  </a:schemeClr>
                </a:solidFill>
                <a:latin typeface="微软雅黑" panose="020B0503020204020204" pitchFamily="34" charset="-122"/>
                <a:ea typeface="微软雅黑" panose="020B0503020204020204" pitchFamily="34" charset="-122"/>
              </a:rPr>
              <a:t>黔财编〔</a:t>
            </a:r>
            <a:r>
              <a:rPr lang="en-US" altLang="zh-CN" sz="1400" dirty="0">
                <a:solidFill>
                  <a:schemeClr val="accent5">
                    <a:lumMod val="50000"/>
                  </a:schemeClr>
                </a:solidFill>
                <a:latin typeface="微软雅黑" panose="020B0503020204020204" pitchFamily="34" charset="-122"/>
                <a:ea typeface="微软雅黑" panose="020B0503020204020204" pitchFamily="34" charset="-122"/>
              </a:rPr>
              <a:t>2022]6</a:t>
            </a:r>
            <a:r>
              <a:rPr lang="zh-CN" altLang="en-US" sz="1400" dirty="0">
                <a:solidFill>
                  <a:schemeClr val="accent5">
                    <a:lumMod val="50000"/>
                  </a:schemeClr>
                </a:solidFill>
                <a:latin typeface="微软雅黑" panose="020B0503020204020204" pitchFamily="34" charset="-122"/>
                <a:ea typeface="微软雅黑" panose="020B0503020204020204" pitchFamily="34" charset="-122"/>
              </a:rPr>
              <a:t>号</a:t>
            </a:r>
            <a:r>
              <a:rPr lang="en-US" altLang="zh-CN" sz="1400" dirty="0">
                <a:solidFill>
                  <a:schemeClr val="accent5">
                    <a:lumMod val="50000"/>
                  </a:schemeClr>
                </a:solidFill>
                <a:latin typeface="微软雅黑" panose="020B0503020204020204" pitchFamily="34" charset="-122"/>
                <a:ea typeface="微软雅黑" panose="020B0503020204020204" pitchFamily="34" charset="-122"/>
              </a:rPr>
              <a:t>)</a:t>
            </a:r>
            <a:r>
              <a:rPr lang="zh-CN" altLang="en-US" sz="1400" dirty="0">
                <a:solidFill>
                  <a:schemeClr val="accent5">
                    <a:lumMod val="50000"/>
                  </a:schemeClr>
                </a:solidFill>
                <a:latin typeface="微软雅黑" panose="020B0503020204020204" pitchFamily="34" charset="-122"/>
                <a:ea typeface="微软雅黑" panose="020B0503020204020204" pitchFamily="34" charset="-122"/>
              </a:rPr>
              <a:t>要求，</a:t>
            </a:r>
            <a:r>
              <a:rPr lang="zh-CN" sz="1400" dirty="0">
                <a:solidFill>
                  <a:schemeClr val="accent5">
                    <a:lumMod val="50000"/>
                  </a:schemeClr>
                </a:solidFill>
                <a:latin typeface="微软雅黑" panose="020B0503020204020204" pitchFamily="34" charset="-122"/>
                <a:ea typeface="微软雅黑" panose="020B0503020204020204" pitchFamily="34" charset="-122"/>
                <a:sym typeface="+mn-ea"/>
              </a:rPr>
              <a:t>各部门（系部）</a:t>
            </a:r>
            <a:r>
              <a:rPr lang="zh-CN" altLang="en-US" sz="1400" dirty="0">
                <a:solidFill>
                  <a:schemeClr val="accent5">
                    <a:lumMod val="50000"/>
                  </a:schemeClr>
                </a:solidFill>
                <a:latin typeface="微软雅黑" panose="020B0503020204020204" pitchFamily="34" charset="-122"/>
                <a:ea typeface="微软雅黑" panose="020B0503020204020204" pitchFamily="34" charset="-122"/>
              </a:rPr>
              <a:t>采购集中采购目录以内或采购限额标准以上的工程、货物或服务类项目的，均应编制政府采购预算。</a:t>
            </a:r>
            <a:endParaRPr lang="zh-CN" altLang="en-US" sz="1400" dirty="0">
              <a:solidFill>
                <a:schemeClr val="accent5">
                  <a:lumMod val="50000"/>
                </a:schemeClr>
              </a:solidFill>
              <a:latin typeface="微软雅黑" panose="020B0503020204020204" pitchFamily="34" charset="-122"/>
              <a:ea typeface="微软雅黑" panose="020B0503020204020204" pitchFamily="34" charset="-122"/>
            </a:endParaRPr>
          </a:p>
        </p:txBody>
      </p:sp>
      <p:sp>
        <p:nvSpPr>
          <p:cNvPr id="30" name="箭头: 下 29"/>
          <p:cNvSpPr/>
          <p:nvPr/>
        </p:nvSpPr>
        <p:spPr>
          <a:xfrm>
            <a:off x="7358212" y="2643130"/>
            <a:ext cx="359227" cy="197158"/>
          </a:xfrm>
          <a:prstGeom prst="downArrow">
            <a:avLst/>
          </a:prstGeom>
          <a:solidFill>
            <a:schemeClr val="bg1">
              <a:lumMod val="85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34" name="矩形: 圆角 33"/>
          <p:cNvSpPr/>
          <p:nvPr/>
        </p:nvSpPr>
        <p:spPr>
          <a:xfrm>
            <a:off x="4294505" y="4739005"/>
            <a:ext cx="6604635" cy="1167765"/>
          </a:xfrm>
          <a:prstGeom prst="roundRect">
            <a:avLst/>
          </a:prstGeom>
          <a:solidFill>
            <a:schemeClr val="bg1">
              <a:lumMod val="95000"/>
            </a:schemeClr>
          </a:solid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zh-CN" sz="1400" b="1" dirty="0">
                <a:solidFill>
                  <a:schemeClr val="accent5">
                    <a:lumMod val="50000"/>
                  </a:schemeClr>
                </a:solidFill>
                <a:latin typeface="微软雅黑" panose="020B0503020204020204" pitchFamily="34" charset="-122"/>
                <a:ea typeface="微软雅黑" panose="020B0503020204020204" pitchFamily="34" charset="-122"/>
                <a:sym typeface="+mn-ea"/>
              </a:rPr>
              <a:t>采购意向公开：</a:t>
            </a:r>
            <a:r>
              <a:rPr lang="zh-CN" altLang="en-US" sz="1400" dirty="0">
                <a:solidFill>
                  <a:schemeClr val="accent5">
                    <a:lumMod val="50000"/>
                  </a:schemeClr>
                </a:solidFill>
                <a:latin typeface="微软雅黑" panose="020B0503020204020204" pitchFamily="34" charset="-122"/>
                <a:ea typeface="微软雅黑" panose="020B0503020204020204" pitchFamily="34" charset="-122"/>
                <a:sym typeface="+mn-ea"/>
              </a:rPr>
              <a:t>按照《贵州省财政厅关于开展政府采购意向公开工作的通知》</a:t>
            </a:r>
            <a:r>
              <a:rPr lang="en-US" altLang="zh-CN" sz="1400" dirty="0">
                <a:solidFill>
                  <a:schemeClr val="accent5">
                    <a:lumMod val="50000"/>
                  </a:schemeClr>
                </a:solidFill>
                <a:latin typeface="微软雅黑" panose="020B0503020204020204" pitchFamily="34" charset="-122"/>
                <a:ea typeface="微软雅黑" panose="020B0503020204020204" pitchFamily="34" charset="-122"/>
                <a:sym typeface="+mn-ea"/>
              </a:rPr>
              <a:t>(</a:t>
            </a:r>
            <a:r>
              <a:rPr lang="zh-CN" altLang="en-US" sz="1400" dirty="0">
                <a:solidFill>
                  <a:schemeClr val="accent5">
                    <a:lumMod val="50000"/>
                  </a:schemeClr>
                </a:solidFill>
                <a:latin typeface="微软雅黑" panose="020B0503020204020204" pitchFamily="34" charset="-122"/>
                <a:ea typeface="微软雅黑" panose="020B0503020204020204" pitchFamily="34" charset="-122"/>
                <a:sym typeface="+mn-ea"/>
              </a:rPr>
              <a:t>黔财采〔</a:t>
            </a:r>
            <a:r>
              <a:rPr lang="en-US" altLang="zh-CN" sz="1400" dirty="0">
                <a:solidFill>
                  <a:schemeClr val="accent5">
                    <a:lumMod val="50000"/>
                  </a:schemeClr>
                </a:solidFill>
                <a:latin typeface="微软雅黑" panose="020B0503020204020204" pitchFamily="34" charset="-122"/>
                <a:ea typeface="微软雅黑" panose="020B0503020204020204" pitchFamily="34" charset="-122"/>
                <a:sym typeface="+mn-ea"/>
              </a:rPr>
              <a:t>2020]38</a:t>
            </a:r>
            <a:r>
              <a:rPr lang="zh-CN" altLang="en-US" sz="1400" dirty="0">
                <a:solidFill>
                  <a:schemeClr val="accent5">
                    <a:lumMod val="50000"/>
                  </a:schemeClr>
                </a:solidFill>
                <a:latin typeface="微软雅黑" panose="020B0503020204020204" pitchFamily="34" charset="-122"/>
                <a:ea typeface="微软雅黑" panose="020B0503020204020204" pitchFamily="34" charset="-122"/>
                <a:sym typeface="+mn-ea"/>
              </a:rPr>
              <a:t>号</a:t>
            </a:r>
            <a:r>
              <a:rPr lang="en-US" altLang="zh-CN" sz="1400" dirty="0">
                <a:solidFill>
                  <a:schemeClr val="accent5">
                    <a:lumMod val="50000"/>
                  </a:schemeClr>
                </a:solidFill>
                <a:latin typeface="微软雅黑" panose="020B0503020204020204" pitchFamily="34" charset="-122"/>
                <a:ea typeface="微软雅黑" panose="020B0503020204020204" pitchFamily="34" charset="-122"/>
                <a:sym typeface="+mn-ea"/>
              </a:rPr>
              <a:t>)</a:t>
            </a:r>
            <a:r>
              <a:rPr lang="zh-CN" altLang="en-US" sz="1400" dirty="0">
                <a:solidFill>
                  <a:schemeClr val="accent5">
                    <a:lumMod val="50000"/>
                  </a:schemeClr>
                </a:solidFill>
                <a:latin typeface="微软雅黑" panose="020B0503020204020204" pitchFamily="34" charset="-122"/>
                <a:ea typeface="微软雅黑" panose="020B0503020204020204" pitchFamily="34" charset="-122"/>
                <a:sym typeface="+mn-ea"/>
              </a:rPr>
              <a:t>要求，采购意向按照项目进行公开。按照广电局要求，各单位各处室采购项目预算金额</a:t>
            </a:r>
            <a:r>
              <a:rPr lang="en-US" altLang="zh-CN" sz="1400" dirty="0">
                <a:solidFill>
                  <a:schemeClr val="accent5">
                    <a:lumMod val="50000"/>
                  </a:schemeClr>
                </a:solidFill>
                <a:latin typeface="微软雅黑" panose="020B0503020204020204" pitchFamily="34" charset="-122"/>
                <a:ea typeface="微软雅黑" panose="020B0503020204020204" pitchFamily="34" charset="-122"/>
                <a:sym typeface="+mn-ea"/>
              </a:rPr>
              <a:t>10</a:t>
            </a:r>
            <a:r>
              <a:rPr lang="zh-CN" altLang="en-US" sz="1400" dirty="0">
                <a:solidFill>
                  <a:schemeClr val="accent5">
                    <a:lumMod val="50000"/>
                  </a:schemeClr>
                </a:solidFill>
                <a:latin typeface="微软雅黑" panose="020B0503020204020204" pitchFamily="34" charset="-122"/>
                <a:ea typeface="微软雅黑" panose="020B0503020204020204" pitchFamily="34" charset="-122"/>
                <a:sym typeface="+mn-ea"/>
              </a:rPr>
              <a:t>万元以上的需在</a:t>
            </a:r>
            <a:r>
              <a:rPr lang="en-US" altLang="zh-CN" sz="1400" dirty="0">
                <a:solidFill>
                  <a:schemeClr val="accent5">
                    <a:lumMod val="50000"/>
                  </a:schemeClr>
                </a:solidFill>
                <a:latin typeface="微软雅黑" panose="020B0503020204020204" pitchFamily="34" charset="-122"/>
                <a:ea typeface="微软雅黑" panose="020B0503020204020204" pitchFamily="34" charset="-122"/>
                <a:sym typeface="+mn-ea"/>
              </a:rPr>
              <a:t>“</a:t>
            </a:r>
            <a:r>
              <a:rPr lang="zh-CN" altLang="en-US" sz="1400" dirty="0">
                <a:solidFill>
                  <a:schemeClr val="accent5">
                    <a:lumMod val="50000"/>
                  </a:schemeClr>
                </a:solidFill>
                <a:latin typeface="微软雅黑" panose="020B0503020204020204" pitchFamily="34" charset="-122"/>
                <a:ea typeface="微软雅黑" panose="020B0503020204020204" pitchFamily="34" charset="-122"/>
                <a:sym typeface="+mn-ea"/>
              </a:rPr>
              <a:t>政府采购云平台</a:t>
            </a:r>
            <a:r>
              <a:rPr lang="en-US" altLang="zh-CN" sz="1400" dirty="0">
                <a:solidFill>
                  <a:schemeClr val="accent5">
                    <a:lumMod val="50000"/>
                  </a:schemeClr>
                </a:solidFill>
                <a:latin typeface="微软雅黑" panose="020B0503020204020204" pitchFamily="34" charset="-122"/>
                <a:ea typeface="微软雅黑" panose="020B0503020204020204" pitchFamily="34" charset="-122"/>
                <a:sym typeface="+mn-ea"/>
              </a:rPr>
              <a:t>”</a:t>
            </a:r>
            <a:r>
              <a:rPr lang="zh-CN" altLang="en-US" sz="1400" dirty="0">
                <a:solidFill>
                  <a:schemeClr val="accent5">
                    <a:lumMod val="50000"/>
                  </a:schemeClr>
                </a:solidFill>
                <a:latin typeface="微软雅黑" panose="020B0503020204020204" pitchFamily="34" charset="-122"/>
                <a:ea typeface="微软雅黑" panose="020B0503020204020204" pitchFamily="34" charset="-122"/>
                <a:sym typeface="+mn-ea"/>
              </a:rPr>
              <a:t>上进行意向公开。原则上意向公开不得晚于采购活动开始前</a:t>
            </a:r>
            <a:r>
              <a:rPr lang="en-US" altLang="zh-CN" sz="1400" dirty="0">
                <a:solidFill>
                  <a:schemeClr val="accent5">
                    <a:lumMod val="50000"/>
                  </a:schemeClr>
                </a:solidFill>
                <a:latin typeface="微软雅黑" panose="020B0503020204020204" pitchFamily="34" charset="-122"/>
                <a:ea typeface="微软雅黑" panose="020B0503020204020204" pitchFamily="34" charset="-122"/>
                <a:sym typeface="+mn-ea"/>
              </a:rPr>
              <a:t>30</a:t>
            </a:r>
            <a:r>
              <a:rPr lang="zh-CN" altLang="en-US" sz="1400" dirty="0">
                <a:solidFill>
                  <a:schemeClr val="accent5">
                    <a:lumMod val="50000"/>
                  </a:schemeClr>
                </a:solidFill>
                <a:latin typeface="微软雅黑" panose="020B0503020204020204" pitchFamily="34" charset="-122"/>
                <a:ea typeface="微软雅黑" panose="020B0503020204020204" pitchFamily="34" charset="-122"/>
                <a:sym typeface="+mn-ea"/>
              </a:rPr>
              <a:t>日。</a:t>
            </a:r>
            <a:endParaRPr lang="zh-CN" altLang="en-US" sz="1400" dirty="0">
              <a:solidFill>
                <a:schemeClr val="accent5">
                  <a:lumMod val="50000"/>
                </a:schemeClr>
              </a:solidFill>
              <a:latin typeface="微软雅黑" panose="020B0503020204020204" pitchFamily="34" charset="-122"/>
              <a:ea typeface="微软雅黑" panose="020B0503020204020204" pitchFamily="34" charset="-122"/>
              <a:sym typeface="+mn-ea"/>
            </a:endParaRPr>
          </a:p>
        </p:txBody>
      </p:sp>
      <p:sp>
        <p:nvSpPr>
          <p:cNvPr id="35" name="箭头: 下 34"/>
          <p:cNvSpPr/>
          <p:nvPr/>
        </p:nvSpPr>
        <p:spPr>
          <a:xfrm>
            <a:off x="7358455" y="4424270"/>
            <a:ext cx="359227" cy="197158"/>
          </a:xfrm>
          <a:prstGeom prst="downArrow">
            <a:avLst/>
          </a:prstGeom>
          <a:solidFill>
            <a:schemeClr val="bg1">
              <a:lumMod val="85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3"/>
          <p:cNvSpPr/>
          <p:nvPr/>
        </p:nvSpPr>
        <p:spPr>
          <a:xfrm>
            <a:off x="476013" y="370683"/>
            <a:ext cx="3290282" cy="488654"/>
          </a:xfrm>
          <a:prstGeom prst="roundRect">
            <a:avLst/>
          </a:prstGeom>
          <a:solidFill>
            <a:schemeClr val="accent6">
              <a:lumMod val="75000"/>
            </a:schemeClr>
          </a:solid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latin typeface="微软雅黑" panose="020B0503020204020204" pitchFamily="34" charset="-122"/>
                <a:ea typeface="微软雅黑" panose="020B0503020204020204" pitchFamily="34" charset="-122"/>
                <a:sym typeface="+mn-ea"/>
              </a:rPr>
              <a:t>2</a:t>
            </a:r>
            <a:r>
              <a:rPr lang="zh-CN" altLang="en-US" sz="1600" dirty="0">
                <a:latin typeface="微软雅黑" panose="020B0503020204020204" pitchFamily="34" charset="-122"/>
                <a:ea typeface="微软雅黑" panose="020B0503020204020204" pitchFamily="34" charset="-122"/>
                <a:sym typeface="+mn-ea"/>
              </a:rPr>
              <a:t>）政府采购工作流程</a:t>
            </a:r>
            <a:r>
              <a:rPr lang="en-US" altLang="zh-CN" sz="1600" dirty="0">
                <a:latin typeface="微软雅黑" panose="020B0503020204020204" pitchFamily="34" charset="-122"/>
                <a:ea typeface="微软雅黑" panose="020B0503020204020204" pitchFamily="34" charset="-122"/>
                <a:sym typeface="+mn-ea"/>
              </a:rPr>
              <a:t>--</a:t>
            </a:r>
            <a:r>
              <a:rPr lang="zh-CN" altLang="en-US" sz="1600" dirty="0">
                <a:latin typeface="微软雅黑" panose="020B0503020204020204" pitchFamily="34" charset="-122"/>
                <a:ea typeface="微软雅黑" panose="020B0503020204020204" pitchFamily="34" charset="-122"/>
                <a:sym typeface="+mn-ea"/>
              </a:rPr>
              <a:t>（报批、报备）</a:t>
            </a:r>
            <a:endParaRPr lang="zh-CN" altLang="en-US" sz="1600" dirty="0">
              <a:latin typeface="微软雅黑" panose="020B0503020204020204" pitchFamily="34" charset="-122"/>
              <a:ea typeface="微软雅黑" panose="020B0503020204020204" pitchFamily="34" charset="-122"/>
            </a:endParaRPr>
          </a:p>
        </p:txBody>
      </p:sp>
      <p:sp>
        <p:nvSpPr>
          <p:cNvPr id="3" name="矩形: 圆角 2"/>
          <p:cNvSpPr/>
          <p:nvPr/>
        </p:nvSpPr>
        <p:spPr>
          <a:xfrm>
            <a:off x="4311015" y="74295"/>
            <a:ext cx="6868795" cy="1515110"/>
          </a:xfrm>
          <a:prstGeom prst="roundRect">
            <a:avLst/>
          </a:prstGeom>
          <a:solidFill>
            <a:schemeClr val="bg1">
              <a:lumMod val="95000"/>
            </a:schemeClr>
          </a:solid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zh-CN" sz="1400" b="1" dirty="0">
                <a:solidFill>
                  <a:schemeClr val="accent5">
                    <a:lumMod val="50000"/>
                  </a:schemeClr>
                </a:solidFill>
                <a:latin typeface="微软雅黑" panose="020B0503020204020204" pitchFamily="34" charset="-122"/>
                <a:ea typeface="微软雅黑" panose="020B0503020204020204" pitchFamily="34" charset="-122"/>
              </a:rPr>
              <a:t>采购限额管理：</a:t>
            </a:r>
            <a:r>
              <a:rPr lang="zh-CN" altLang="en-US" sz="1400" dirty="0">
                <a:solidFill>
                  <a:schemeClr val="accent5">
                    <a:lumMod val="50000"/>
                  </a:schemeClr>
                </a:solidFill>
                <a:latin typeface="微软雅黑" panose="020B0503020204020204" pitchFamily="34" charset="-122"/>
                <a:ea typeface="微软雅黑" panose="020B0503020204020204" pitchFamily="34" charset="-122"/>
              </a:rPr>
              <a:t>按以下标准报学院政府采购小组同意后，报局政府采购工作组同意，按照有关规定程序开展政府采购</a:t>
            </a:r>
            <a:r>
              <a:rPr lang="en-US" altLang="zh-CN" sz="1400" dirty="0">
                <a:solidFill>
                  <a:schemeClr val="accent5">
                    <a:lumMod val="50000"/>
                  </a:schemeClr>
                </a:solidFill>
                <a:latin typeface="微软雅黑" panose="020B0503020204020204" pitchFamily="34" charset="-122"/>
                <a:ea typeface="微软雅黑" panose="020B0503020204020204" pitchFamily="34" charset="-122"/>
              </a:rPr>
              <a:t>:</a:t>
            </a:r>
            <a:endParaRPr lang="en-US" altLang="zh-CN" sz="1400" dirty="0">
              <a:solidFill>
                <a:schemeClr val="accent5">
                  <a:lumMod val="50000"/>
                </a:schemeClr>
              </a:solidFill>
              <a:latin typeface="微软雅黑" panose="020B0503020204020204" pitchFamily="34" charset="-122"/>
              <a:ea typeface="微软雅黑" panose="020B0503020204020204" pitchFamily="34" charset="-122"/>
            </a:endParaRPr>
          </a:p>
          <a:p>
            <a:pPr algn="l"/>
            <a:r>
              <a:rPr lang="en-US" altLang="zh-CN" sz="1400" dirty="0">
                <a:solidFill>
                  <a:schemeClr val="accent5">
                    <a:lumMod val="50000"/>
                  </a:schemeClr>
                </a:solidFill>
                <a:latin typeface="微软雅黑" panose="020B0503020204020204" pitchFamily="34" charset="-122"/>
                <a:ea typeface="微软雅黑" panose="020B0503020204020204" pitchFamily="34" charset="-122"/>
              </a:rPr>
              <a:t>1.</a:t>
            </a:r>
            <a:r>
              <a:rPr lang="zh-CN" altLang="en-US" sz="1400" dirty="0">
                <a:solidFill>
                  <a:schemeClr val="accent5">
                    <a:lumMod val="50000"/>
                  </a:schemeClr>
                </a:solidFill>
                <a:latin typeface="微软雅黑" panose="020B0503020204020204" pitchFamily="34" charset="-122"/>
                <a:ea typeface="微软雅黑" panose="020B0503020204020204" pitchFamily="34" charset="-122"/>
              </a:rPr>
              <a:t>工程、设备及设施类项目，采购金额为</a:t>
            </a:r>
            <a:r>
              <a:rPr lang="en-US" altLang="zh-CN" sz="1400" dirty="0">
                <a:solidFill>
                  <a:schemeClr val="accent5">
                    <a:lumMod val="50000"/>
                  </a:schemeClr>
                </a:solidFill>
                <a:latin typeface="微软雅黑" panose="020B0503020204020204" pitchFamily="34" charset="-122"/>
                <a:ea typeface="微软雅黑" panose="020B0503020204020204" pitchFamily="34" charset="-122"/>
              </a:rPr>
              <a:t>10</a:t>
            </a:r>
            <a:r>
              <a:rPr lang="zh-CN" altLang="en-US" sz="1400" dirty="0">
                <a:solidFill>
                  <a:schemeClr val="accent5">
                    <a:lumMod val="50000"/>
                  </a:schemeClr>
                </a:solidFill>
                <a:latin typeface="微软雅黑" panose="020B0503020204020204" pitchFamily="34" charset="-122"/>
                <a:ea typeface="微软雅黑" panose="020B0503020204020204" pitchFamily="34" charset="-122"/>
              </a:rPr>
              <a:t>万元以上</a:t>
            </a:r>
            <a:r>
              <a:rPr lang="en-US" altLang="zh-CN" sz="1400" dirty="0">
                <a:solidFill>
                  <a:schemeClr val="accent5">
                    <a:lumMod val="50000"/>
                  </a:schemeClr>
                </a:solidFill>
                <a:latin typeface="微软雅黑" panose="020B0503020204020204" pitchFamily="34" charset="-122"/>
                <a:ea typeface="微软雅黑" panose="020B0503020204020204" pitchFamily="34" charset="-122"/>
              </a:rPr>
              <a:t>(</a:t>
            </a:r>
            <a:r>
              <a:rPr lang="zh-CN" altLang="en-US" sz="1400" dirty="0">
                <a:solidFill>
                  <a:schemeClr val="accent5">
                    <a:lumMod val="50000"/>
                  </a:schemeClr>
                </a:solidFill>
                <a:latin typeface="微软雅黑" panose="020B0503020204020204" pitchFamily="34" charset="-122"/>
                <a:ea typeface="微软雅黑" panose="020B0503020204020204" pitchFamily="34" charset="-122"/>
              </a:rPr>
              <a:t>含</a:t>
            </a:r>
            <a:r>
              <a:rPr lang="en-US" altLang="zh-CN" sz="1400" dirty="0">
                <a:solidFill>
                  <a:schemeClr val="accent5">
                    <a:lumMod val="50000"/>
                  </a:schemeClr>
                </a:solidFill>
                <a:latin typeface="微软雅黑" panose="020B0503020204020204" pitchFamily="34" charset="-122"/>
                <a:ea typeface="微软雅黑" panose="020B0503020204020204" pitchFamily="34" charset="-122"/>
              </a:rPr>
              <a:t>10</a:t>
            </a:r>
            <a:r>
              <a:rPr lang="zh-CN" altLang="en-US" sz="1400" dirty="0">
                <a:solidFill>
                  <a:schemeClr val="accent5">
                    <a:lumMod val="50000"/>
                  </a:schemeClr>
                </a:solidFill>
                <a:latin typeface="微软雅黑" panose="020B0503020204020204" pitchFamily="34" charset="-122"/>
                <a:ea typeface="微软雅黑" panose="020B0503020204020204" pitchFamily="34" charset="-122"/>
              </a:rPr>
              <a:t>万元</a:t>
            </a:r>
            <a:r>
              <a:rPr lang="en-US" altLang="zh-CN" sz="1400" dirty="0">
                <a:solidFill>
                  <a:schemeClr val="accent5">
                    <a:lumMod val="50000"/>
                  </a:schemeClr>
                </a:solidFill>
                <a:latin typeface="微软雅黑" panose="020B0503020204020204" pitchFamily="34" charset="-122"/>
                <a:ea typeface="微软雅黑" panose="020B0503020204020204" pitchFamily="34" charset="-122"/>
              </a:rPr>
              <a:t>);</a:t>
            </a:r>
            <a:endParaRPr lang="en-US" altLang="zh-CN" sz="1400" dirty="0">
              <a:solidFill>
                <a:schemeClr val="accent5">
                  <a:lumMod val="50000"/>
                </a:schemeClr>
              </a:solidFill>
              <a:latin typeface="微软雅黑" panose="020B0503020204020204" pitchFamily="34" charset="-122"/>
              <a:ea typeface="微软雅黑" panose="020B0503020204020204" pitchFamily="34" charset="-122"/>
            </a:endParaRPr>
          </a:p>
          <a:p>
            <a:pPr algn="l"/>
            <a:r>
              <a:rPr lang="en-US" altLang="zh-CN" sz="1400" dirty="0">
                <a:solidFill>
                  <a:schemeClr val="accent5">
                    <a:lumMod val="50000"/>
                  </a:schemeClr>
                </a:solidFill>
                <a:latin typeface="微软雅黑" panose="020B0503020204020204" pitchFamily="34" charset="-122"/>
                <a:ea typeface="微软雅黑" panose="020B0503020204020204" pitchFamily="34" charset="-122"/>
              </a:rPr>
              <a:t>3.</a:t>
            </a:r>
            <a:r>
              <a:rPr lang="zh-CN" altLang="en-US" sz="1400" dirty="0">
                <a:solidFill>
                  <a:schemeClr val="accent5">
                    <a:lumMod val="50000"/>
                  </a:schemeClr>
                </a:solidFill>
                <a:latin typeface="微软雅黑" panose="020B0503020204020204" pitchFamily="34" charset="-122"/>
                <a:ea typeface="微软雅黑" panose="020B0503020204020204" pitchFamily="34" charset="-122"/>
              </a:rPr>
              <a:t>除设施设备以外的其他货物或服务类项目，采购金额为</a:t>
            </a:r>
            <a:r>
              <a:rPr lang="en-US" altLang="zh-CN" sz="1400" dirty="0">
                <a:solidFill>
                  <a:schemeClr val="accent5">
                    <a:lumMod val="50000"/>
                  </a:schemeClr>
                </a:solidFill>
                <a:latin typeface="微软雅黑" panose="020B0503020204020204" pitchFamily="34" charset="-122"/>
                <a:ea typeface="微软雅黑" panose="020B0503020204020204" pitchFamily="34" charset="-122"/>
              </a:rPr>
              <a:t>5</a:t>
            </a:r>
            <a:r>
              <a:rPr lang="zh-CN" altLang="en-US" sz="1400" dirty="0">
                <a:solidFill>
                  <a:schemeClr val="accent5">
                    <a:lumMod val="50000"/>
                  </a:schemeClr>
                </a:solidFill>
                <a:latin typeface="微软雅黑" panose="020B0503020204020204" pitchFamily="34" charset="-122"/>
                <a:ea typeface="微软雅黑" panose="020B0503020204020204" pitchFamily="34" charset="-122"/>
              </a:rPr>
              <a:t>万元以上</a:t>
            </a:r>
            <a:r>
              <a:rPr lang="en-US" altLang="zh-CN" sz="1400" dirty="0">
                <a:solidFill>
                  <a:schemeClr val="accent5">
                    <a:lumMod val="50000"/>
                  </a:schemeClr>
                </a:solidFill>
                <a:latin typeface="微软雅黑" panose="020B0503020204020204" pitchFamily="34" charset="-122"/>
                <a:ea typeface="微软雅黑" panose="020B0503020204020204" pitchFamily="34" charset="-122"/>
              </a:rPr>
              <a:t>(</a:t>
            </a:r>
            <a:r>
              <a:rPr lang="zh-CN" altLang="en-US" sz="1400" dirty="0">
                <a:solidFill>
                  <a:schemeClr val="accent5">
                    <a:lumMod val="50000"/>
                  </a:schemeClr>
                </a:solidFill>
                <a:latin typeface="微软雅黑" panose="020B0503020204020204" pitchFamily="34" charset="-122"/>
                <a:ea typeface="微软雅黑" panose="020B0503020204020204" pitchFamily="34" charset="-122"/>
              </a:rPr>
              <a:t>含</a:t>
            </a:r>
            <a:r>
              <a:rPr lang="en-US" altLang="zh-CN" sz="1400" dirty="0">
                <a:solidFill>
                  <a:schemeClr val="accent5">
                    <a:lumMod val="50000"/>
                  </a:schemeClr>
                </a:solidFill>
                <a:latin typeface="微软雅黑" panose="020B0503020204020204" pitchFamily="34" charset="-122"/>
                <a:ea typeface="微软雅黑" panose="020B0503020204020204" pitchFamily="34" charset="-122"/>
              </a:rPr>
              <a:t>5</a:t>
            </a:r>
            <a:r>
              <a:rPr lang="zh-CN" altLang="en-US" sz="1400" dirty="0">
                <a:solidFill>
                  <a:schemeClr val="accent5">
                    <a:lumMod val="50000"/>
                  </a:schemeClr>
                </a:solidFill>
                <a:latin typeface="微软雅黑" panose="020B0503020204020204" pitchFamily="34" charset="-122"/>
                <a:ea typeface="微软雅黑" panose="020B0503020204020204" pitchFamily="34" charset="-122"/>
              </a:rPr>
              <a:t>万元</a:t>
            </a:r>
            <a:r>
              <a:rPr lang="en-US" altLang="zh-CN" sz="1400" dirty="0">
                <a:solidFill>
                  <a:schemeClr val="accent5">
                    <a:lumMod val="50000"/>
                  </a:schemeClr>
                </a:solidFill>
                <a:latin typeface="微软雅黑" panose="020B0503020204020204" pitchFamily="34" charset="-122"/>
                <a:ea typeface="微软雅黑" panose="020B0503020204020204" pitchFamily="34" charset="-122"/>
              </a:rPr>
              <a:t>)</a:t>
            </a:r>
            <a:r>
              <a:rPr lang="zh-CN" altLang="en-US" sz="1400" dirty="0">
                <a:solidFill>
                  <a:schemeClr val="accent5">
                    <a:lumMod val="50000"/>
                  </a:schemeClr>
                </a:solidFill>
                <a:latin typeface="微软雅黑" panose="020B0503020204020204" pitchFamily="34" charset="-122"/>
                <a:ea typeface="微软雅黑" panose="020B0503020204020204" pitchFamily="34" charset="-122"/>
              </a:rPr>
              <a:t>。</a:t>
            </a:r>
            <a:endParaRPr lang="zh-CN" altLang="en-US" sz="1400" dirty="0">
              <a:solidFill>
                <a:schemeClr val="accent5">
                  <a:lumMod val="50000"/>
                </a:schemeClr>
              </a:solidFill>
              <a:latin typeface="微软雅黑" panose="020B0503020204020204" pitchFamily="34" charset="-122"/>
              <a:ea typeface="微软雅黑" panose="020B0503020204020204" pitchFamily="34" charset="-122"/>
            </a:endParaRPr>
          </a:p>
        </p:txBody>
      </p:sp>
      <p:sp>
        <p:nvSpPr>
          <p:cNvPr id="5" name="矩形: 圆角 4"/>
          <p:cNvSpPr/>
          <p:nvPr/>
        </p:nvSpPr>
        <p:spPr>
          <a:xfrm>
            <a:off x="4310380" y="2084705"/>
            <a:ext cx="6868795" cy="1149350"/>
          </a:xfrm>
          <a:prstGeom prst="roundRect">
            <a:avLst/>
          </a:prstGeom>
          <a:solidFill>
            <a:schemeClr val="bg1">
              <a:lumMod val="95000"/>
            </a:schemeClr>
          </a:solid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zh-CN" altLang="en-US" sz="1400" dirty="0">
                <a:solidFill>
                  <a:schemeClr val="accent5">
                    <a:lumMod val="50000"/>
                  </a:schemeClr>
                </a:solidFill>
                <a:latin typeface="微软雅黑" panose="020B0503020204020204" pitchFamily="34" charset="-122"/>
                <a:ea typeface="微软雅黑" panose="020B0503020204020204" pitchFamily="34" charset="-122"/>
                <a:sym typeface="+mn-ea"/>
              </a:rPr>
              <a:t>除上述规定限额以下的政府采购项目，各部门（系部）需按以下要求开展</a:t>
            </a:r>
            <a:r>
              <a:rPr lang="en-US" altLang="zh-CN" sz="1400" dirty="0">
                <a:solidFill>
                  <a:schemeClr val="accent5">
                    <a:lumMod val="50000"/>
                  </a:schemeClr>
                </a:solidFill>
                <a:latin typeface="微软雅黑" panose="020B0503020204020204" pitchFamily="34" charset="-122"/>
                <a:ea typeface="微软雅黑" panose="020B0503020204020204" pitchFamily="34" charset="-122"/>
                <a:sym typeface="+mn-ea"/>
              </a:rPr>
              <a:t>:</a:t>
            </a:r>
            <a:endParaRPr lang="en-US" altLang="zh-CN" sz="1400" dirty="0">
              <a:solidFill>
                <a:schemeClr val="accent5">
                  <a:lumMod val="50000"/>
                </a:schemeClr>
              </a:solidFill>
              <a:latin typeface="微软雅黑" panose="020B0503020204020204" pitchFamily="34" charset="-122"/>
              <a:ea typeface="微软雅黑" panose="020B0503020204020204" pitchFamily="34" charset="-122"/>
              <a:sym typeface="+mn-ea"/>
            </a:endParaRPr>
          </a:p>
          <a:p>
            <a:pPr algn="l"/>
            <a:r>
              <a:rPr lang="zh-CN" altLang="en-US" sz="1400" dirty="0">
                <a:solidFill>
                  <a:schemeClr val="accent5">
                    <a:lumMod val="50000"/>
                  </a:schemeClr>
                </a:solidFill>
                <a:latin typeface="微软雅黑" panose="020B0503020204020204" pitchFamily="34" charset="-122"/>
                <a:ea typeface="微软雅黑" panose="020B0503020204020204" pitchFamily="34" charset="-122"/>
                <a:sym typeface="+mn-ea"/>
              </a:rPr>
              <a:t>应切实落实采购人主体责任，包括自行选择正确的采购方式，采购过程应符合政府采购的相关法律法规规定等。采购资料应收集归档备查。</a:t>
            </a:r>
            <a:endParaRPr lang="zh-CN" altLang="en-US" sz="1400" dirty="0">
              <a:solidFill>
                <a:schemeClr val="accent5">
                  <a:lumMod val="50000"/>
                </a:schemeClr>
              </a:solidFill>
              <a:latin typeface="微软雅黑" panose="020B0503020204020204" pitchFamily="34" charset="-122"/>
              <a:ea typeface="微软雅黑" panose="020B0503020204020204" pitchFamily="34" charset="-122"/>
              <a:sym typeface="+mn-ea"/>
            </a:endParaRPr>
          </a:p>
        </p:txBody>
      </p:sp>
      <p:sp>
        <p:nvSpPr>
          <p:cNvPr id="7" name="矩形: 圆角 6"/>
          <p:cNvSpPr/>
          <p:nvPr/>
        </p:nvSpPr>
        <p:spPr>
          <a:xfrm>
            <a:off x="4311015" y="5059680"/>
            <a:ext cx="6868795" cy="1294130"/>
          </a:xfrm>
          <a:prstGeom prst="roundRect">
            <a:avLst/>
          </a:prstGeom>
          <a:solidFill>
            <a:schemeClr val="bg1">
              <a:lumMod val="95000"/>
            </a:schemeClr>
          </a:solid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zh-CN" altLang="en-US" sz="1400" dirty="0">
                <a:solidFill>
                  <a:schemeClr val="accent5">
                    <a:lumMod val="50000"/>
                  </a:schemeClr>
                </a:solidFill>
                <a:latin typeface="微软雅黑" panose="020B0503020204020204" pitchFamily="34" charset="-122"/>
                <a:ea typeface="微软雅黑" panose="020B0503020204020204" pitchFamily="34" charset="-122"/>
                <a:sym typeface="+mn-ea"/>
              </a:rPr>
              <a:t>向省广电局政府采购工作组提交政府采购项目采购申请报告（省广电局对</a:t>
            </a:r>
            <a:r>
              <a:rPr lang="zh-CN" altLang="en-US" sz="1400" dirty="0">
                <a:solidFill>
                  <a:schemeClr val="accent5">
                    <a:lumMod val="50000"/>
                  </a:schemeClr>
                </a:solidFill>
                <a:latin typeface="微软雅黑" panose="020B0503020204020204" pitchFamily="34" charset="-122"/>
                <a:ea typeface="微软雅黑" panose="020B0503020204020204" pitchFamily="34" charset="-122"/>
              </a:rPr>
              <a:t>采购金额为货物或服务类</a:t>
            </a:r>
            <a:r>
              <a:rPr lang="en-US" altLang="zh-CN" sz="1400" dirty="0">
                <a:solidFill>
                  <a:schemeClr val="accent5">
                    <a:lumMod val="50000"/>
                  </a:schemeClr>
                </a:solidFill>
                <a:latin typeface="微软雅黑" panose="020B0503020204020204" pitchFamily="34" charset="-122"/>
                <a:ea typeface="微软雅黑" panose="020B0503020204020204" pitchFamily="34" charset="-122"/>
              </a:rPr>
              <a:t>50</a:t>
            </a:r>
            <a:r>
              <a:rPr lang="zh-CN" altLang="en-US" sz="1400" dirty="0">
                <a:solidFill>
                  <a:schemeClr val="accent5">
                    <a:lumMod val="50000"/>
                  </a:schemeClr>
                </a:solidFill>
                <a:latin typeface="微软雅黑" panose="020B0503020204020204" pitchFamily="34" charset="-122"/>
                <a:ea typeface="微软雅黑" panose="020B0503020204020204" pitchFamily="34" charset="-122"/>
              </a:rPr>
              <a:t>万元以上</a:t>
            </a:r>
            <a:r>
              <a:rPr lang="en-US" altLang="zh-CN" sz="1400" dirty="0">
                <a:solidFill>
                  <a:schemeClr val="accent5">
                    <a:lumMod val="50000"/>
                  </a:schemeClr>
                </a:solidFill>
                <a:latin typeface="微软雅黑" panose="020B0503020204020204" pitchFamily="34" charset="-122"/>
                <a:ea typeface="微软雅黑" panose="020B0503020204020204" pitchFamily="34" charset="-122"/>
              </a:rPr>
              <a:t>(</a:t>
            </a:r>
            <a:r>
              <a:rPr lang="zh-CN" altLang="en-US" sz="1400" dirty="0">
                <a:solidFill>
                  <a:schemeClr val="accent5">
                    <a:lumMod val="50000"/>
                  </a:schemeClr>
                </a:solidFill>
                <a:latin typeface="微软雅黑" panose="020B0503020204020204" pitchFamily="34" charset="-122"/>
                <a:ea typeface="微软雅黑" panose="020B0503020204020204" pitchFamily="34" charset="-122"/>
              </a:rPr>
              <a:t>含</a:t>
            </a:r>
            <a:r>
              <a:rPr lang="en-US" altLang="zh-CN" sz="1400" dirty="0">
                <a:solidFill>
                  <a:schemeClr val="accent5">
                    <a:lumMod val="50000"/>
                  </a:schemeClr>
                </a:solidFill>
                <a:latin typeface="微软雅黑" panose="020B0503020204020204" pitchFamily="34" charset="-122"/>
                <a:ea typeface="微软雅黑" panose="020B0503020204020204" pitchFamily="34" charset="-122"/>
              </a:rPr>
              <a:t>50</a:t>
            </a:r>
            <a:r>
              <a:rPr lang="zh-CN" altLang="en-US" sz="1400" dirty="0">
                <a:solidFill>
                  <a:schemeClr val="accent5">
                    <a:lumMod val="50000"/>
                  </a:schemeClr>
                </a:solidFill>
                <a:latin typeface="微软雅黑" panose="020B0503020204020204" pitchFamily="34" charset="-122"/>
                <a:ea typeface="微软雅黑" panose="020B0503020204020204" pitchFamily="34" charset="-122"/>
              </a:rPr>
              <a:t>万元</a:t>
            </a:r>
            <a:r>
              <a:rPr lang="en-US" altLang="zh-CN" sz="1400" dirty="0">
                <a:solidFill>
                  <a:schemeClr val="accent5">
                    <a:lumMod val="50000"/>
                  </a:schemeClr>
                </a:solidFill>
                <a:latin typeface="微软雅黑" panose="020B0503020204020204" pitchFamily="34" charset="-122"/>
                <a:ea typeface="微软雅黑" panose="020B0503020204020204" pitchFamily="34" charset="-122"/>
              </a:rPr>
              <a:t>)</a:t>
            </a:r>
            <a:r>
              <a:rPr lang="zh-CN" altLang="en-US" sz="1400" dirty="0">
                <a:solidFill>
                  <a:schemeClr val="accent5">
                    <a:lumMod val="50000"/>
                  </a:schemeClr>
                </a:solidFill>
                <a:latin typeface="微软雅黑" panose="020B0503020204020204" pitchFamily="34" charset="-122"/>
                <a:ea typeface="微软雅黑" panose="020B0503020204020204" pitchFamily="34" charset="-122"/>
              </a:rPr>
              <a:t>、工程类</a:t>
            </a:r>
            <a:r>
              <a:rPr lang="en-US" altLang="zh-CN" sz="1400" dirty="0">
                <a:solidFill>
                  <a:schemeClr val="accent5">
                    <a:lumMod val="50000"/>
                  </a:schemeClr>
                </a:solidFill>
                <a:latin typeface="微软雅黑" panose="020B0503020204020204" pitchFamily="34" charset="-122"/>
                <a:ea typeface="微软雅黑" panose="020B0503020204020204" pitchFamily="34" charset="-122"/>
              </a:rPr>
              <a:t>60</a:t>
            </a:r>
            <a:r>
              <a:rPr lang="zh-CN" altLang="en-US" sz="1400" dirty="0">
                <a:solidFill>
                  <a:schemeClr val="accent5">
                    <a:lumMod val="50000"/>
                  </a:schemeClr>
                </a:solidFill>
                <a:latin typeface="微软雅黑" panose="020B0503020204020204" pitchFamily="34" charset="-122"/>
                <a:ea typeface="微软雅黑" panose="020B0503020204020204" pitchFamily="34" charset="-122"/>
              </a:rPr>
              <a:t>万元以上</a:t>
            </a:r>
            <a:r>
              <a:rPr lang="en-US" altLang="zh-CN" sz="1400" dirty="0">
                <a:solidFill>
                  <a:schemeClr val="accent5">
                    <a:lumMod val="50000"/>
                  </a:schemeClr>
                </a:solidFill>
                <a:latin typeface="微软雅黑" panose="020B0503020204020204" pitchFamily="34" charset="-122"/>
                <a:ea typeface="微软雅黑" panose="020B0503020204020204" pitchFamily="34" charset="-122"/>
              </a:rPr>
              <a:t>(</a:t>
            </a:r>
            <a:r>
              <a:rPr lang="zh-CN" altLang="en-US" sz="1400" dirty="0">
                <a:solidFill>
                  <a:schemeClr val="accent5">
                    <a:lumMod val="50000"/>
                  </a:schemeClr>
                </a:solidFill>
                <a:latin typeface="微软雅黑" panose="020B0503020204020204" pitchFamily="34" charset="-122"/>
                <a:ea typeface="微软雅黑" panose="020B0503020204020204" pitchFamily="34" charset="-122"/>
              </a:rPr>
              <a:t>含</a:t>
            </a:r>
            <a:r>
              <a:rPr lang="en-US" altLang="zh-CN" sz="1400" dirty="0">
                <a:solidFill>
                  <a:schemeClr val="accent5">
                    <a:lumMod val="50000"/>
                  </a:schemeClr>
                </a:solidFill>
                <a:latin typeface="微软雅黑" panose="020B0503020204020204" pitchFamily="34" charset="-122"/>
                <a:ea typeface="微软雅黑" panose="020B0503020204020204" pitchFamily="34" charset="-122"/>
              </a:rPr>
              <a:t>60</a:t>
            </a:r>
            <a:r>
              <a:rPr lang="zh-CN" altLang="en-US" sz="1400" dirty="0">
                <a:solidFill>
                  <a:schemeClr val="accent5">
                    <a:lumMod val="50000"/>
                  </a:schemeClr>
                </a:solidFill>
                <a:latin typeface="微软雅黑" panose="020B0503020204020204" pitchFamily="34" charset="-122"/>
                <a:ea typeface="微软雅黑" panose="020B0503020204020204" pitchFamily="34" charset="-122"/>
              </a:rPr>
              <a:t>万元</a:t>
            </a:r>
            <a:r>
              <a:rPr lang="en-US" altLang="zh-CN" sz="1400" dirty="0">
                <a:solidFill>
                  <a:schemeClr val="accent5">
                    <a:lumMod val="50000"/>
                  </a:schemeClr>
                </a:solidFill>
                <a:latin typeface="微软雅黑" panose="020B0503020204020204" pitchFamily="34" charset="-122"/>
                <a:ea typeface="微软雅黑" panose="020B0503020204020204" pitchFamily="34" charset="-122"/>
              </a:rPr>
              <a:t>)</a:t>
            </a:r>
            <a:r>
              <a:rPr lang="zh-CN" altLang="en-US" sz="1400" dirty="0">
                <a:solidFill>
                  <a:schemeClr val="accent5">
                    <a:lumMod val="50000"/>
                  </a:schemeClr>
                </a:solidFill>
                <a:latin typeface="微软雅黑" panose="020B0503020204020204" pitchFamily="34" charset="-122"/>
                <a:ea typeface="微软雅黑" panose="020B0503020204020204" pitchFamily="34" charset="-122"/>
              </a:rPr>
              <a:t>的采购项目予以批复，限额以下项目则予以备案）。</a:t>
            </a:r>
            <a:endParaRPr lang="zh-CN" altLang="en-US" sz="1400" dirty="0">
              <a:solidFill>
                <a:schemeClr val="accent5">
                  <a:lumMod val="50000"/>
                </a:schemeClr>
              </a:solidFill>
              <a:latin typeface="微软雅黑" panose="020B0503020204020204" pitchFamily="34" charset="-122"/>
              <a:ea typeface="微软雅黑" panose="020B0503020204020204" pitchFamily="34" charset="-122"/>
            </a:endParaRPr>
          </a:p>
        </p:txBody>
      </p:sp>
      <p:sp>
        <p:nvSpPr>
          <p:cNvPr id="2" name="箭头: 下 1"/>
          <p:cNvSpPr/>
          <p:nvPr/>
        </p:nvSpPr>
        <p:spPr>
          <a:xfrm>
            <a:off x="7316382" y="1718444"/>
            <a:ext cx="628482" cy="258844"/>
          </a:xfrm>
          <a:prstGeom prst="downArrow">
            <a:avLst/>
          </a:prstGeom>
          <a:solidFill>
            <a:schemeClr val="bg1">
              <a:lumMod val="85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10" name="箭头: 下 9"/>
          <p:cNvSpPr/>
          <p:nvPr/>
        </p:nvSpPr>
        <p:spPr>
          <a:xfrm>
            <a:off x="7256056" y="3389300"/>
            <a:ext cx="628482" cy="258844"/>
          </a:xfrm>
          <a:prstGeom prst="downArrow">
            <a:avLst/>
          </a:prstGeom>
          <a:solidFill>
            <a:schemeClr val="bg1">
              <a:lumMod val="85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p>
        </p:txBody>
      </p:sp>
      <p:sp>
        <p:nvSpPr>
          <p:cNvPr id="18" name="矩形: 圆角 6"/>
          <p:cNvSpPr/>
          <p:nvPr/>
        </p:nvSpPr>
        <p:spPr>
          <a:xfrm>
            <a:off x="4310380" y="3863340"/>
            <a:ext cx="6868795" cy="643255"/>
          </a:xfrm>
          <a:prstGeom prst="roundRect">
            <a:avLst/>
          </a:prstGeom>
          <a:solidFill>
            <a:schemeClr val="bg1">
              <a:lumMod val="95000"/>
            </a:schemeClr>
          </a:solid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l"/>
            <a:r>
              <a:rPr lang="zh-CN" altLang="en-US" sz="1400" dirty="0">
                <a:solidFill>
                  <a:schemeClr val="accent5">
                    <a:lumMod val="50000"/>
                  </a:schemeClr>
                </a:solidFill>
                <a:latin typeface="微软雅黑" panose="020B0503020204020204" pitchFamily="34" charset="-122"/>
                <a:ea typeface="微软雅黑" panose="020B0503020204020204" pitchFamily="34" charset="-122"/>
              </a:rPr>
              <a:t>计划财务处负责对上报的政府采购项目的采购预算资金、项目采购指标进行初审后，报学院政府采购工作组及时召开专题会议进行研究。</a:t>
            </a:r>
            <a:endParaRPr lang="zh-CN" altLang="en-US" sz="1400" dirty="0">
              <a:solidFill>
                <a:schemeClr val="accent5">
                  <a:lumMod val="50000"/>
                </a:schemeClr>
              </a:solidFill>
              <a:latin typeface="微软雅黑" panose="020B0503020204020204" pitchFamily="34" charset="-122"/>
              <a:ea typeface="微软雅黑" panose="020B0503020204020204" pitchFamily="34" charset="-122"/>
            </a:endParaRPr>
          </a:p>
        </p:txBody>
      </p:sp>
      <p:sp>
        <p:nvSpPr>
          <p:cNvPr id="19" name="箭头: 下 9"/>
          <p:cNvSpPr/>
          <p:nvPr/>
        </p:nvSpPr>
        <p:spPr>
          <a:xfrm>
            <a:off x="7228751" y="4607865"/>
            <a:ext cx="628482" cy="258844"/>
          </a:xfrm>
          <a:prstGeom prst="downArrow">
            <a:avLst/>
          </a:prstGeom>
          <a:solidFill>
            <a:schemeClr val="bg1">
              <a:lumMod val="85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20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3"/>
          <p:cNvSpPr/>
          <p:nvPr/>
        </p:nvSpPr>
        <p:spPr>
          <a:xfrm>
            <a:off x="476013" y="370683"/>
            <a:ext cx="3290282" cy="488654"/>
          </a:xfrm>
          <a:prstGeom prst="roundRect">
            <a:avLst/>
          </a:prstGeom>
          <a:solidFill>
            <a:schemeClr val="accent6">
              <a:lumMod val="75000"/>
            </a:schemeClr>
          </a:solid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latin typeface="微软雅黑" panose="020B0503020204020204" pitchFamily="34" charset="-122"/>
                <a:ea typeface="微软雅黑" panose="020B0503020204020204" pitchFamily="34" charset="-122"/>
                <a:sym typeface="+mn-ea"/>
              </a:rPr>
              <a:t>3</a:t>
            </a:r>
            <a:r>
              <a:rPr lang="zh-CN" altLang="en-US" sz="1600" dirty="0">
                <a:latin typeface="微软雅黑" panose="020B0503020204020204" pitchFamily="34" charset="-122"/>
                <a:ea typeface="微软雅黑" panose="020B0503020204020204" pitchFamily="34" charset="-122"/>
                <a:sym typeface="+mn-ea"/>
              </a:rPr>
              <a:t>）政府政府采购工作流程</a:t>
            </a:r>
            <a:r>
              <a:rPr lang="en-US" altLang="zh-CN" sz="1600" dirty="0">
                <a:latin typeface="微软雅黑" panose="020B0503020204020204" pitchFamily="34" charset="-122"/>
                <a:ea typeface="微软雅黑" panose="020B0503020204020204" pitchFamily="34" charset="-122"/>
                <a:sym typeface="+mn-ea"/>
              </a:rPr>
              <a:t>--</a:t>
            </a:r>
            <a:r>
              <a:rPr lang="zh-CN" altLang="en-US" sz="1600" dirty="0">
                <a:latin typeface="微软雅黑" panose="020B0503020204020204" pitchFamily="34" charset="-122"/>
                <a:ea typeface="微软雅黑" panose="020B0503020204020204" pitchFamily="34" charset="-122"/>
                <a:sym typeface="+mn-ea"/>
              </a:rPr>
              <a:t>（组织、实施）</a:t>
            </a:r>
            <a:endParaRPr lang="zh-CN" altLang="en-US" sz="1600" dirty="0">
              <a:latin typeface="微软雅黑" panose="020B0503020204020204" pitchFamily="34" charset="-122"/>
              <a:ea typeface="微软雅黑" panose="020B0503020204020204" pitchFamily="34" charset="-122"/>
            </a:endParaRPr>
          </a:p>
        </p:txBody>
      </p:sp>
      <p:sp>
        <p:nvSpPr>
          <p:cNvPr id="3" name="矩形: 圆角 2"/>
          <p:cNvSpPr/>
          <p:nvPr/>
        </p:nvSpPr>
        <p:spPr>
          <a:xfrm>
            <a:off x="4311015" y="74295"/>
            <a:ext cx="6868795" cy="784225"/>
          </a:xfrm>
          <a:prstGeom prst="roundRect">
            <a:avLst/>
          </a:prstGeom>
          <a:solidFill>
            <a:schemeClr val="bg1">
              <a:lumMod val="95000"/>
            </a:schemeClr>
          </a:solid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zh-CN" altLang="en-US" sz="1400" dirty="0">
                <a:solidFill>
                  <a:schemeClr val="accent5">
                    <a:lumMod val="50000"/>
                  </a:schemeClr>
                </a:solidFill>
                <a:latin typeface="微软雅黑" panose="020B0503020204020204" pitchFamily="34" charset="-122"/>
                <a:ea typeface="微软雅黑" panose="020B0503020204020204" pitchFamily="34" charset="-122"/>
              </a:rPr>
              <a:t>学院政府采购项目在学院政府采购工作组领导下开展。学院纪检监察室对学院政府采购工作组相关工作进行监督。</a:t>
            </a:r>
            <a:endParaRPr lang="zh-CN" altLang="en-US" sz="1400" dirty="0">
              <a:solidFill>
                <a:schemeClr val="accent5">
                  <a:lumMod val="50000"/>
                </a:schemeClr>
              </a:solidFill>
              <a:latin typeface="微软雅黑" panose="020B0503020204020204" pitchFamily="34" charset="-122"/>
              <a:ea typeface="微软雅黑" panose="020B0503020204020204" pitchFamily="34" charset="-122"/>
            </a:endParaRPr>
          </a:p>
        </p:txBody>
      </p:sp>
      <p:sp>
        <p:nvSpPr>
          <p:cNvPr id="5" name="矩形: 圆角 4"/>
          <p:cNvSpPr/>
          <p:nvPr/>
        </p:nvSpPr>
        <p:spPr>
          <a:xfrm>
            <a:off x="4310380" y="1303020"/>
            <a:ext cx="6868795" cy="1149350"/>
          </a:xfrm>
          <a:prstGeom prst="roundRect">
            <a:avLst/>
          </a:prstGeom>
          <a:solidFill>
            <a:schemeClr val="bg1">
              <a:lumMod val="95000"/>
            </a:schemeClr>
          </a:solid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zh-CN" altLang="en-US" sz="1400" dirty="0">
                <a:solidFill>
                  <a:schemeClr val="accent5">
                    <a:lumMod val="50000"/>
                  </a:schemeClr>
                </a:solidFill>
                <a:latin typeface="微软雅黑" panose="020B0503020204020204" pitchFamily="34" charset="-122"/>
                <a:ea typeface="微软雅黑" panose="020B0503020204020204" pitchFamily="34" charset="-122"/>
                <a:sym typeface="+mn-ea"/>
              </a:rPr>
              <a:t>各部门（系部）按照局政府采购工作组批复或备案的内容，依法依规组织采购。政府采购项目采购申请报告一经审核确定，采购人不得随意更改。遇特殊情况需更改的，须重新办理审批或备案手续。</a:t>
            </a:r>
            <a:endParaRPr lang="zh-CN" altLang="en-US" sz="1400" dirty="0">
              <a:solidFill>
                <a:schemeClr val="accent5">
                  <a:lumMod val="50000"/>
                </a:schemeClr>
              </a:solidFill>
              <a:latin typeface="微软雅黑" panose="020B0503020204020204" pitchFamily="34" charset="-122"/>
              <a:ea typeface="微软雅黑" panose="020B0503020204020204" pitchFamily="34" charset="-122"/>
              <a:sym typeface="+mn-ea"/>
            </a:endParaRPr>
          </a:p>
        </p:txBody>
      </p:sp>
      <p:sp>
        <p:nvSpPr>
          <p:cNvPr id="7" name="矩形: 圆角 6"/>
          <p:cNvSpPr/>
          <p:nvPr/>
        </p:nvSpPr>
        <p:spPr>
          <a:xfrm>
            <a:off x="4311015" y="5059680"/>
            <a:ext cx="6868795" cy="1461135"/>
          </a:xfrm>
          <a:prstGeom prst="roundRect">
            <a:avLst/>
          </a:prstGeom>
          <a:solidFill>
            <a:schemeClr val="bg1">
              <a:lumMod val="95000"/>
            </a:schemeClr>
          </a:solid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chemeClr val="accent5">
                    <a:lumMod val="50000"/>
                  </a:schemeClr>
                </a:solidFill>
                <a:latin typeface="微软雅黑" panose="020B0503020204020204" pitchFamily="34" charset="-122"/>
                <a:ea typeface="微软雅黑" panose="020B0503020204020204" pitchFamily="34" charset="-122"/>
              </a:rPr>
              <a:t>后勤资产管理处、各部门（系部）应建立政府采购工作台账并存档备查，台账中每个项目政府采购的基础信息包括项目名称、采购时间、采购方式、代理机构、中标金额、合同编号等。专管员应归档保存每个采购项目政府采购的全套材料</a:t>
            </a:r>
            <a:r>
              <a:rPr lang="en-US" altLang="zh-CN" sz="1400" dirty="0">
                <a:solidFill>
                  <a:schemeClr val="accent5">
                    <a:lumMod val="50000"/>
                  </a:schemeClr>
                </a:solidFill>
                <a:latin typeface="微软雅黑" panose="020B0503020204020204" pitchFamily="34" charset="-122"/>
                <a:ea typeface="微软雅黑" panose="020B0503020204020204" pitchFamily="34" charset="-122"/>
              </a:rPr>
              <a:t>(</a:t>
            </a:r>
            <a:r>
              <a:rPr lang="zh-CN" altLang="en-US" sz="1400" dirty="0">
                <a:solidFill>
                  <a:schemeClr val="accent5">
                    <a:lumMod val="50000"/>
                  </a:schemeClr>
                </a:solidFill>
                <a:latin typeface="微软雅黑" panose="020B0503020204020204" pitchFamily="34" charset="-122"/>
                <a:ea typeface="微软雅黑" panose="020B0503020204020204" pitchFamily="34" charset="-122"/>
              </a:rPr>
              <a:t>含合同</a:t>
            </a:r>
            <a:r>
              <a:rPr lang="en-US" altLang="zh-CN" sz="1400" dirty="0">
                <a:solidFill>
                  <a:schemeClr val="accent5">
                    <a:lumMod val="50000"/>
                  </a:schemeClr>
                </a:solidFill>
                <a:latin typeface="微软雅黑" panose="020B0503020204020204" pitchFamily="34" charset="-122"/>
                <a:ea typeface="微软雅黑" panose="020B0503020204020204" pitchFamily="34" charset="-122"/>
              </a:rPr>
              <a:t>)</a:t>
            </a:r>
            <a:r>
              <a:rPr lang="zh-CN" altLang="en-US" sz="1400" dirty="0">
                <a:solidFill>
                  <a:schemeClr val="accent5">
                    <a:lumMod val="50000"/>
                  </a:schemeClr>
                </a:solidFill>
                <a:latin typeface="微软雅黑" panose="020B0503020204020204" pitchFamily="34" charset="-122"/>
                <a:ea typeface="微软雅黑" panose="020B0503020204020204" pitchFamily="34" charset="-122"/>
              </a:rPr>
              <a:t>。</a:t>
            </a:r>
            <a:endParaRPr lang="zh-CN" altLang="en-US" sz="1400" dirty="0">
              <a:solidFill>
                <a:schemeClr val="accent5">
                  <a:lumMod val="50000"/>
                </a:schemeClr>
              </a:solidFill>
              <a:latin typeface="微软雅黑" panose="020B0503020204020204" pitchFamily="34" charset="-122"/>
              <a:ea typeface="微软雅黑" panose="020B0503020204020204" pitchFamily="34" charset="-122"/>
            </a:endParaRPr>
          </a:p>
        </p:txBody>
      </p:sp>
      <p:sp>
        <p:nvSpPr>
          <p:cNvPr id="2" name="箭头: 下 1"/>
          <p:cNvSpPr/>
          <p:nvPr/>
        </p:nvSpPr>
        <p:spPr>
          <a:xfrm>
            <a:off x="7316382" y="951364"/>
            <a:ext cx="628482" cy="258844"/>
          </a:xfrm>
          <a:prstGeom prst="downArrow">
            <a:avLst/>
          </a:prstGeom>
          <a:solidFill>
            <a:schemeClr val="bg1">
              <a:lumMod val="85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10" name="箭头: 下 9"/>
          <p:cNvSpPr/>
          <p:nvPr/>
        </p:nvSpPr>
        <p:spPr>
          <a:xfrm>
            <a:off x="7316381" y="2603805"/>
            <a:ext cx="628482" cy="258844"/>
          </a:xfrm>
          <a:prstGeom prst="downArrow">
            <a:avLst/>
          </a:prstGeom>
          <a:solidFill>
            <a:schemeClr val="bg1">
              <a:lumMod val="85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p>
        </p:txBody>
      </p:sp>
      <p:sp>
        <p:nvSpPr>
          <p:cNvPr id="18" name="矩形: 圆角 6"/>
          <p:cNvSpPr/>
          <p:nvPr/>
        </p:nvSpPr>
        <p:spPr>
          <a:xfrm>
            <a:off x="4310380" y="3008630"/>
            <a:ext cx="6868795" cy="1497965"/>
          </a:xfrm>
          <a:prstGeom prst="roundRect">
            <a:avLst/>
          </a:prstGeom>
          <a:solidFill>
            <a:schemeClr val="bg1">
              <a:lumMod val="95000"/>
            </a:schemeClr>
          </a:solid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l"/>
            <a:r>
              <a:rPr lang="zh-CN" altLang="en-US" sz="1400" b="1" dirty="0">
                <a:solidFill>
                  <a:schemeClr val="accent5">
                    <a:lumMod val="50000"/>
                  </a:schemeClr>
                </a:solidFill>
                <a:latin typeface="微软雅黑" panose="020B0503020204020204" pitchFamily="34" charset="-122"/>
                <a:ea typeface="微软雅黑" panose="020B0503020204020204" pitchFamily="34" charset="-122"/>
              </a:rPr>
              <a:t>采购代理机构的确定</a:t>
            </a:r>
            <a:r>
              <a:rPr lang="zh-CN" altLang="en-US" sz="1400" dirty="0">
                <a:solidFill>
                  <a:schemeClr val="accent5">
                    <a:lumMod val="50000"/>
                  </a:schemeClr>
                </a:solidFill>
                <a:latin typeface="微软雅黑" panose="020B0503020204020204" pitchFamily="34" charset="-122"/>
                <a:ea typeface="微软雅黑" panose="020B0503020204020204" pitchFamily="34" charset="-122"/>
              </a:rPr>
              <a:t>：采购代理机构一事一定，其确定应由学院采购小组对三家以上有相应资质的采购代理机构作比对询价采购，并集体进行决策，并与采购代理机构签订《政府采购委托代理协议》，依法确定委托代理的事项，约定双方的权利、义务。</a:t>
            </a:r>
            <a:endParaRPr lang="zh-CN" altLang="en-US" sz="1400" dirty="0">
              <a:solidFill>
                <a:schemeClr val="accent5">
                  <a:lumMod val="50000"/>
                </a:schemeClr>
              </a:solidFill>
              <a:latin typeface="微软雅黑" panose="020B0503020204020204" pitchFamily="34" charset="-122"/>
              <a:ea typeface="微软雅黑" panose="020B0503020204020204" pitchFamily="34" charset="-122"/>
            </a:endParaRPr>
          </a:p>
        </p:txBody>
      </p:sp>
      <p:sp>
        <p:nvSpPr>
          <p:cNvPr id="19" name="箭头: 下 9"/>
          <p:cNvSpPr/>
          <p:nvPr/>
        </p:nvSpPr>
        <p:spPr>
          <a:xfrm>
            <a:off x="7228751" y="4607865"/>
            <a:ext cx="628482" cy="258844"/>
          </a:xfrm>
          <a:prstGeom prst="downArrow">
            <a:avLst/>
          </a:prstGeom>
          <a:solidFill>
            <a:schemeClr val="bg1">
              <a:lumMod val="85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2000" dirty="0"/>
          </a:p>
        </p:txBody>
      </p: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eeed59bb-eaa4-40f3-bbb4-d3ddfb100056">
      <Terms xmlns="http://schemas.microsoft.com/office/infopath/2007/PartnerControls"/>
    </lcf76f155ced4ddcb4097134ff3c332f>
    <TaxCatchAll xmlns="11816bdf-589b-4a9b-96f4-3394f7fed21a"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9B72F77908297B47A447D3BC9757BF19" ma:contentTypeVersion="16" ma:contentTypeDescription="Create a new document." ma:contentTypeScope="" ma:versionID="907425991cc0d7f6dc06b487795735b5">
  <xsd:schema xmlns:xsd="http://www.w3.org/2001/XMLSchema" xmlns:xs="http://www.w3.org/2001/XMLSchema" xmlns:p="http://schemas.microsoft.com/office/2006/metadata/properties" xmlns:ns2="eeed59bb-eaa4-40f3-bbb4-d3ddfb100056" xmlns:ns3="11816bdf-589b-4a9b-96f4-3394f7fed21a" targetNamespace="http://schemas.microsoft.com/office/2006/metadata/properties" ma:root="true" ma:fieldsID="ab30ecbe887ae7b254c8aceaf0e21dbe" ns2:_="" ns3:_="">
    <xsd:import namespace="eeed59bb-eaa4-40f3-bbb4-d3ddfb100056"/>
    <xsd:import namespace="11816bdf-589b-4a9b-96f4-3394f7fed21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2:lcf76f155ced4ddcb4097134ff3c332f" minOccurs="0"/>
                <xsd:element ref="ns3:TaxCatchAll"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eed59bb-eaa4-40f3-bbb4-d3ddfb10005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7" nillable="true" ma:displayName="MediaServiceDateTaken" ma:hidden="true" ma:internalName="MediaServiceDateTaken" ma:readOnly="true">
      <xsd:simpleType>
        <xsd:restriction base="dms:Text"/>
      </xsd:simpleType>
    </xsd:element>
    <xsd:element name="MediaServiceLocation" ma:index="18" nillable="true" ma:displayName="Location" ma:internalName="MediaServiceLocation" ma:readOnly="true">
      <xsd:simpleType>
        <xsd:restriction base="dms:Text"/>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f9659908-461d-4310-9e2e-8d0890ed1ef9" ma:termSetId="09814cd3-568e-fe90-9814-8d621ff8fb84" ma:anchorId="fba54fb3-c3e1-fe81-a776-ca4b69148c4d" ma:open="true" ma:isKeyword="false">
      <xsd:complexType>
        <xsd:sequence>
          <xsd:element ref="pc:Terms" minOccurs="0" maxOccurs="1"/>
        </xsd:sequence>
      </xsd:complexType>
    </xsd:element>
    <xsd:element name="MediaLengthInSeconds" ma:index="22"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11816bdf-589b-4a9b-96f4-3394f7fed21a"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21" nillable="true" ma:displayName="Taxonomy Catch All Column" ma:hidden="true" ma:list="{928fae63-b621-4e36-a3ac-e817eade153c}" ma:internalName="TaxCatchAll" ma:showField="CatchAllData" ma:web="11816bdf-589b-4a9b-96f4-3394f7fed21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62FF7C0-1F53-4836-9555-069CD54F789F}">
  <ds:schemaRefs/>
</ds:datastoreItem>
</file>

<file path=customXml/itemProps2.xml><?xml version="1.0" encoding="utf-8"?>
<ds:datastoreItem xmlns:ds="http://schemas.openxmlformats.org/officeDocument/2006/customXml" ds:itemID="{4384FF69-A02A-4DBA-9680-8A923047338D}">
  <ds:schemaRefs/>
</ds:datastoreItem>
</file>

<file path=customXml/itemProps3.xml><?xml version="1.0" encoding="utf-8"?>
<ds:datastoreItem xmlns:ds="http://schemas.openxmlformats.org/officeDocument/2006/customXml" ds:itemID="{CBDB91D3-7C40-4AE2-A5A1-DC17A47EEA12}">
  <ds:schemaRefs/>
</ds:datastoreItem>
</file>

<file path=docProps/app.xml><?xml version="1.0" encoding="utf-8"?>
<Properties xmlns="http://schemas.openxmlformats.org/officeDocument/2006/extended-properties" xmlns:vt="http://schemas.openxmlformats.org/officeDocument/2006/docPropsVTypes">
  <TotalTime>0</TotalTime>
  <Words>1124</Words>
  <Application>WPS 演示</Application>
  <PresentationFormat>宽屏</PresentationFormat>
  <Paragraphs>31</Paragraphs>
  <Slides>3</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3</vt:i4>
      </vt:variant>
    </vt:vector>
  </HeadingPairs>
  <TitlesOfParts>
    <vt:vector size="11" baseType="lpstr">
      <vt:lpstr>Arial</vt:lpstr>
      <vt:lpstr>宋体</vt:lpstr>
      <vt:lpstr>Wingdings</vt:lpstr>
      <vt:lpstr>微软雅黑</vt:lpstr>
      <vt:lpstr>等线</vt:lpstr>
      <vt:lpstr>Arial Unicode MS</vt:lpstr>
      <vt:lpstr>等线 Light</vt:lpstr>
      <vt:lpstr>Office 主题​​</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LI Dongfu</dc:creator>
  <cp:lastModifiedBy>主观的兔子</cp:lastModifiedBy>
  <cp:revision>105</cp:revision>
  <cp:lastPrinted>2022-05-13T01:23:00Z</cp:lastPrinted>
  <dcterms:created xsi:type="dcterms:W3CDTF">2022-03-25T17:22:00Z</dcterms:created>
  <dcterms:modified xsi:type="dcterms:W3CDTF">2025-07-11T06:19:54Z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0x0101009B72F77908297B47A447D3BC9757BF19</vt:lpwstr>
  </property>
  <property fmtid="{D5CDD505-2E9C-101B-9397-08002B2CF9AE}" pid="3" name="MediaServiceImageTags">
    <vt:lpwstr/>
  </property>
  <property fmtid="{D5CDD505-2E9C-101B-9397-08002B2CF9AE}" pid="4" name="ICV">
    <vt:lpwstr>31E7A66101B942138367C5F18B41AE62_13</vt:lpwstr>
  </property>
  <property fmtid="{D5CDD505-2E9C-101B-9397-08002B2CF9AE}" pid="5" name="KSOProductBuildVer">
    <vt:lpwstr>2052-12.1.0.21915</vt:lpwstr>
  </property>
</Properties>
</file>